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66" y="5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4C8A5C-DEBB-41E8-8005-41DD1AABD54A}"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91B48-676D-4C0A-8389-F0CB37D643E3}" type="slidenum">
              <a:rPr lang="en-US" smtClean="0"/>
              <a:t>‹#›</a:t>
            </a:fld>
            <a:endParaRPr lang="en-US"/>
          </a:p>
        </p:txBody>
      </p:sp>
    </p:spTree>
    <p:extLst>
      <p:ext uri="{BB962C8B-B14F-4D97-AF65-F5344CB8AC3E}">
        <p14:creationId xmlns:p14="http://schemas.microsoft.com/office/powerpoint/2010/main" val="4250589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C8A5C-DEBB-41E8-8005-41DD1AABD54A}"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91B48-676D-4C0A-8389-F0CB37D643E3}" type="slidenum">
              <a:rPr lang="en-US" smtClean="0"/>
              <a:t>‹#›</a:t>
            </a:fld>
            <a:endParaRPr lang="en-US"/>
          </a:p>
        </p:txBody>
      </p:sp>
    </p:spTree>
    <p:extLst>
      <p:ext uri="{BB962C8B-B14F-4D97-AF65-F5344CB8AC3E}">
        <p14:creationId xmlns:p14="http://schemas.microsoft.com/office/powerpoint/2010/main" val="96344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C8A5C-DEBB-41E8-8005-41DD1AABD54A}"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91B48-676D-4C0A-8389-F0CB37D643E3}" type="slidenum">
              <a:rPr lang="en-US" smtClean="0"/>
              <a:t>‹#›</a:t>
            </a:fld>
            <a:endParaRPr lang="en-US"/>
          </a:p>
        </p:txBody>
      </p:sp>
    </p:spTree>
    <p:extLst>
      <p:ext uri="{BB962C8B-B14F-4D97-AF65-F5344CB8AC3E}">
        <p14:creationId xmlns:p14="http://schemas.microsoft.com/office/powerpoint/2010/main" val="328334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4C8A5C-DEBB-41E8-8005-41DD1AABD54A}"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91B48-676D-4C0A-8389-F0CB37D643E3}" type="slidenum">
              <a:rPr lang="en-US" smtClean="0"/>
              <a:t>‹#›</a:t>
            </a:fld>
            <a:endParaRPr lang="en-US"/>
          </a:p>
        </p:txBody>
      </p:sp>
    </p:spTree>
    <p:extLst>
      <p:ext uri="{BB962C8B-B14F-4D97-AF65-F5344CB8AC3E}">
        <p14:creationId xmlns:p14="http://schemas.microsoft.com/office/powerpoint/2010/main" val="37978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4C8A5C-DEBB-41E8-8005-41DD1AABD54A}" type="datetimeFigureOut">
              <a:rPr lang="en-US" smtClean="0"/>
              <a:t>3/9/2015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91B48-676D-4C0A-8389-F0CB37D643E3}" type="slidenum">
              <a:rPr lang="en-US" smtClean="0"/>
              <a:t>‹#›</a:t>
            </a:fld>
            <a:endParaRPr lang="en-US"/>
          </a:p>
        </p:txBody>
      </p:sp>
    </p:spTree>
    <p:extLst>
      <p:ext uri="{BB962C8B-B14F-4D97-AF65-F5344CB8AC3E}">
        <p14:creationId xmlns:p14="http://schemas.microsoft.com/office/powerpoint/2010/main" val="903854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4C8A5C-DEBB-41E8-8005-41DD1AABD54A}"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91B48-676D-4C0A-8389-F0CB37D643E3}" type="slidenum">
              <a:rPr lang="en-US" smtClean="0"/>
              <a:t>‹#›</a:t>
            </a:fld>
            <a:endParaRPr lang="en-US"/>
          </a:p>
        </p:txBody>
      </p:sp>
    </p:spTree>
    <p:extLst>
      <p:ext uri="{BB962C8B-B14F-4D97-AF65-F5344CB8AC3E}">
        <p14:creationId xmlns:p14="http://schemas.microsoft.com/office/powerpoint/2010/main" val="355835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4C8A5C-DEBB-41E8-8005-41DD1AABD54A}" type="datetimeFigureOut">
              <a:rPr lang="en-US" smtClean="0"/>
              <a:t>3/9/2015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F91B48-676D-4C0A-8389-F0CB37D643E3}" type="slidenum">
              <a:rPr lang="en-US" smtClean="0"/>
              <a:t>‹#›</a:t>
            </a:fld>
            <a:endParaRPr lang="en-US"/>
          </a:p>
        </p:txBody>
      </p:sp>
    </p:spTree>
    <p:extLst>
      <p:ext uri="{BB962C8B-B14F-4D97-AF65-F5344CB8AC3E}">
        <p14:creationId xmlns:p14="http://schemas.microsoft.com/office/powerpoint/2010/main" val="3622393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4C8A5C-DEBB-41E8-8005-41DD1AABD54A}" type="datetimeFigureOut">
              <a:rPr lang="en-US" smtClean="0"/>
              <a:t>3/9/2015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F91B48-676D-4C0A-8389-F0CB37D643E3}" type="slidenum">
              <a:rPr lang="en-US" smtClean="0"/>
              <a:t>‹#›</a:t>
            </a:fld>
            <a:endParaRPr lang="en-US"/>
          </a:p>
        </p:txBody>
      </p:sp>
    </p:spTree>
    <p:extLst>
      <p:ext uri="{BB962C8B-B14F-4D97-AF65-F5344CB8AC3E}">
        <p14:creationId xmlns:p14="http://schemas.microsoft.com/office/powerpoint/2010/main" val="4018182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C8A5C-DEBB-41E8-8005-41DD1AABD54A}" type="datetimeFigureOut">
              <a:rPr lang="en-US" smtClean="0"/>
              <a:t>3/9/2015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F91B48-676D-4C0A-8389-F0CB37D643E3}" type="slidenum">
              <a:rPr lang="en-US" smtClean="0"/>
              <a:t>‹#›</a:t>
            </a:fld>
            <a:endParaRPr lang="en-US"/>
          </a:p>
        </p:txBody>
      </p:sp>
    </p:spTree>
    <p:extLst>
      <p:ext uri="{BB962C8B-B14F-4D97-AF65-F5344CB8AC3E}">
        <p14:creationId xmlns:p14="http://schemas.microsoft.com/office/powerpoint/2010/main" val="2287614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C8A5C-DEBB-41E8-8005-41DD1AABD54A}"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91B48-676D-4C0A-8389-F0CB37D643E3}" type="slidenum">
              <a:rPr lang="en-US" smtClean="0"/>
              <a:t>‹#›</a:t>
            </a:fld>
            <a:endParaRPr lang="en-US"/>
          </a:p>
        </p:txBody>
      </p:sp>
    </p:spTree>
    <p:extLst>
      <p:ext uri="{BB962C8B-B14F-4D97-AF65-F5344CB8AC3E}">
        <p14:creationId xmlns:p14="http://schemas.microsoft.com/office/powerpoint/2010/main" val="315201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4C8A5C-DEBB-41E8-8005-41DD1AABD54A}" type="datetimeFigureOut">
              <a:rPr lang="en-US" smtClean="0"/>
              <a:t>3/9/2015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91B48-676D-4C0A-8389-F0CB37D643E3}" type="slidenum">
              <a:rPr lang="en-US" smtClean="0"/>
              <a:t>‹#›</a:t>
            </a:fld>
            <a:endParaRPr lang="en-US"/>
          </a:p>
        </p:txBody>
      </p:sp>
    </p:spTree>
    <p:extLst>
      <p:ext uri="{BB962C8B-B14F-4D97-AF65-F5344CB8AC3E}">
        <p14:creationId xmlns:p14="http://schemas.microsoft.com/office/powerpoint/2010/main" val="4145837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4C8A5C-DEBB-41E8-8005-41DD1AABD54A}" type="datetimeFigureOut">
              <a:rPr lang="en-US" smtClean="0"/>
              <a:t>3/9/2015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91B48-676D-4C0A-8389-F0CB37D643E3}" type="slidenum">
              <a:rPr lang="en-US" smtClean="0"/>
              <a:t>‹#›</a:t>
            </a:fld>
            <a:endParaRPr lang="en-US"/>
          </a:p>
        </p:txBody>
      </p:sp>
    </p:spTree>
    <p:extLst>
      <p:ext uri="{BB962C8B-B14F-4D97-AF65-F5344CB8AC3E}">
        <p14:creationId xmlns:p14="http://schemas.microsoft.com/office/powerpoint/2010/main" val="1312722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err="1" smtClean="0"/>
              <a:t>Spirochaetes</a:t>
            </a:r>
            <a:endParaRPr lang="en-US" sz="6600" dirty="0"/>
          </a:p>
        </p:txBody>
      </p:sp>
      <p:sp>
        <p:nvSpPr>
          <p:cNvPr id="3" name="Subtitle 2"/>
          <p:cNvSpPr>
            <a:spLocks noGrp="1"/>
          </p:cNvSpPr>
          <p:nvPr>
            <p:ph type="subTitle" idx="1"/>
          </p:nvPr>
        </p:nvSpPr>
        <p:spPr/>
        <p:txBody>
          <a:bodyPr>
            <a:normAutofit/>
          </a:bodyPr>
          <a:lstStyle/>
          <a:p>
            <a:r>
              <a:rPr lang="en-US" sz="5400" dirty="0" err="1" smtClean="0">
                <a:solidFill>
                  <a:schemeClr val="tx1"/>
                </a:solidFill>
              </a:rPr>
              <a:t>Leptospira</a:t>
            </a:r>
            <a:endParaRPr lang="en-US" sz="5400" dirty="0">
              <a:solidFill>
                <a:schemeClr val="tx1"/>
              </a:solidFill>
            </a:endParaRPr>
          </a:p>
        </p:txBody>
      </p:sp>
    </p:spTree>
    <p:extLst>
      <p:ext uri="{BB962C8B-B14F-4D97-AF65-F5344CB8AC3E}">
        <p14:creationId xmlns:p14="http://schemas.microsoft.com/office/powerpoint/2010/main" val="2686786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Maintenance and incidental hosts for important </a:t>
            </a:r>
            <a:r>
              <a:rPr lang="en-US" sz="1800" dirty="0" err="1" smtClean="0"/>
              <a:t>serovars</a:t>
            </a:r>
            <a:r>
              <a:rPr lang="en-US" sz="1800" dirty="0" smtClean="0"/>
              <a:t> of </a:t>
            </a:r>
            <a:r>
              <a:rPr lang="en-US" sz="1800" dirty="0" err="1" smtClean="0"/>
              <a:t>Leptospira</a:t>
            </a:r>
            <a:r>
              <a:rPr lang="en-US" sz="1800" dirty="0" smtClean="0"/>
              <a:t>  </a:t>
            </a:r>
            <a:r>
              <a:rPr lang="en-US" sz="1800" dirty="0" err="1" smtClean="0"/>
              <a:t>interrogans</a:t>
            </a: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7700033"/>
              </p:ext>
            </p:extLst>
          </p:nvPr>
        </p:nvGraphicFramePr>
        <p:xfrm>
          <a:off x="1187625" y="1361440"/>
          <a:ext cx="6336702" cy="3108960"/>
        </p:xfrm>
        <a:graphic>
          <a:graphicData uri="http://schemas.openxmlformats.org/drawingml/2006/table">
            <a:tbl>
              <a:tblPr firstRow="1" bandRow="1">
                <a:tableStyleId>{5C22544A-7EE6-4342-B048-85BDC9FD1C3A}</a:tableStyleId>
              </a:tblPr>
              <a:tblGrid>
                <a:gridCol w="2112234"/>
                <a:gridCol w="2112234"/>
                <a:gridCol w="2112234"/>
              </a:tblGrid>
              <a:tr h="327958">
                <a:tc>
                  <a:txBody>
                    <a:bodyPr/>
                    <a:lstStyle/>
                    <a:p>
                      <a:r>
                        <a:rPr lang="en-US" dirty="0" err="1" smtClean="0"/>
                        <a:t>Serovar</a:t>
                      </a:r>
                      <a:r>
                        <a:rPr lang="en-US" dirty="0" smtClean="0"/>
                        <a:t> </a:t>
                      </a:r>
                      <a:endParaRPr lang="en-US" dirty="0"/>
                    </a:p>
                  </a:txBody>
                  <a:tcPr/>
                </a:tc>
                <a:tc>
                  <a:txBody>
                    <a:bodyPr/>
                    <a:lstStyle/>
                    <a:p>
                      <a:r>
                        <a:rPr lang="en-US" dirty="0" smtClean="0"/>
                        <a:t>Maintenance hosts</a:t>
                      </a:r>
                      <a:endParaRPr lang="en-US" dirty="0"/>
                    </a:p>
                  </a:txBody>
                  <a:tcPr/>
                </a:tc>
                <a:tc>
                  <a:txBody>
                    <a:bodyPr/>
                    <a:lstStyle/>
                    <a:p>
                      <a:r>
                        <a:rPr lang="en-US" dirty="0" smtClean="0"/>
                        <a:t>Incidental hosts</a:t>
                      </a:r>
                      <a:endParaRPr lang="en-US" dirty="0"/>
                    </a:p>
                  </a:txBody>
                  <a:tcPr/>
                </a:tc>
              </a:tr>
              <a:tr h="327958">
                <a:tc>
                  <a:txBody>
                    <a:bodyPr/>
                    <a:lstStyle/>
                    <a:p>
                      <a:r>
                        <a:rPr lang="en-US" dirty="0" smtClean="0"/>
                        <a:t>Bratislava</a:t>
                      </a:r>
                      <a:r>
                        <a:rPr lang="en-US" baseline="0" dirty="0" smtClean="0"/>
                        <a:t> </a:t>
                      </a:r>
                      <a:endParaRPr lang="en-US" dirty="0"/>
                    </a:p>
                  </a:txBody>
                  <a:tcPr/>
                </a:tc>
                <a:tc>
                  <a:txBody>
                    <a:bodyPr/>
                    <a:lstStyle/>
                    <a:p>
                      <a:r>
                        <a:rPr lang="en-US" dirty="0" smtClean="0"/>
                        <a:t>Pigs, horses</a:t>
                      </a:r>
                      <a:endParaRPr lang="en-US" dirty="0"/>
                    </a:p>
                  </a:txBody>
                  <a:tcPr/>
                </a:tc>
                <a:tc>
                  <a:txBody>
                    <a:bodyPr/>
                    <a:lstStyle/>
                    <a:p>
                      <a:r>
                        <a:rPr lang="en-US" dirty="0" smtClean="0"/>
                        <a:t>Dogs</a:t>
                      </a:r>
                      <a:endParaRPr lang="en-US" dirty="0"/>
                    </a:p>
                  </a:txBody>
                  <a:tcPr/>
                </a:tc>
              </a:tr>
              <a:tr h="327958">
                <a:tc>
                  <a:txBody>
                    <a:bodyPr/>
                    <a:lstStyle/>
                    <a:p>
                      <a:r>
                        <a:rPr lang="en-US" dirty="0" err="1" smtClean="0"/>
                        <a:t>Canicola</a:t>
                      </a:r>
                      <a:r>
                        <a:rPr lang="en-US" dirty="0" smtClean="0"/>
                        <a:t> </a:t>
                      </a:r>
                      <a:endParaRPr lang="en-US" dirty="0"/>
                    </a:p>
                  </a:txBody>
                  <a:tcPr/>
                </a:tc>
                <a:tc>
                  <a:txBody>
                    <a:bodyPr/>
                    <a:lstStyle/>
                    <a:p>
                      <a:r>
                        <a:rPr lang="en-US" dirty="0" smtClean="0"/>
                        <a:t>Dogs </a:t>
                      </a:r>
                      <a:endParaRPr lang="en-US" dirty="0"/>
                    </a:p>
                  </a:txBody>
                  <a:tcPr/>
                </a:tc>
                <a:tc>
                  <a:txBody>
                    <a:bodyPr/>
                    <a:lstStyle/>
                    <a:p>
                      <a:r>
                        <a:rPr lang="en-US" dirty="0" smtClean="0"/>
                        <a:t>Pigs, cattle</a:t>
                      </a:r>
                      <a:endParaRPr lang="en-US" dirty="0"/>
                    </a:p>
                  </a:txBody>
                  <a:tcPr/>
                </a:tc>
              </a:tr>
              <a:tr h="573926">
                <a:tc>
                  <a:txBody>
                    <a:bodyPr/>
                    <a:lstStyle/>
                    <a:p>
                      <a:r>
                        <a:rPr lang="en-US" dirty="0" err="1" smtClean="0"/>
                        <a:t>Grippotyphosa</a:t>
                      </a:r>
                      <a:r>
                        <a:rPr lang="en-US" dirty="0" smtClean="0"/>
                        <a:t> </a:t>
                      </a:r>
                      <a:endParaRPr lang="en-US" dirty="0"/>
                    </a:p>
                  </a:txBody>
                  <a:tcPr/>
                </a:tc>
                <a:tc>
                  <a:txBody>
                    <a:bodyPr/>
                    <a:lstStyle/>
                    <a:p>
                      <a:r>
                        <a:rPr lang="en-US" dirty="0" smtClean="0"/>
                        <a:t>Rodents </a:t>
                      </a:r>
                      <a:endParaRPr lang="en-US" dirty="0"/>
                    </a:p>
                  </a:txBody>
                  <a:tcPr/>
                </a:tc>
                <a:tc>
                  <a:txBody>
                    <a:bodyPr/>
                    <a:lstStyle/>
                    <a:p>
                      <a:r>
                        <a:rPr lang="en-US" dirty="0" smtClean="0"/>
                        <a:t>Cattle, pigs, horses, dogs</a:t>
                      </a:r>
                      <a:endParaRPr lang="en-US" dirty="0"/>
                    </a:p>
                  </a:txBody>
                  <a:tcPr/>
                </a:tc>
              </a:tr>
              <a:tr h="327958">
                <a:tc>
                  <a:txBody>
                    <a:bodyPr/>
                    <a:lstStyle/>
                    <a:p>
                      <a:r>
                        <a:rPr lang="en-US" dirty="0" err="1" smtClean="0"/>
                        <a:t>Hardjo</a:t>
                      </a:r>
                      <a:endParaRPr lang="en-US" dirty="0"/>
                    </a:p>
                  </a:txBody>
                  <a:tcPr/>
                </a:tc>
                <a:tc>
                  <a:txBody>
                    <a:bodyPr/>
                    <a:lstStyle/>
                    <a:p>
                      <a:r>
                        <a:rPr lang="en-US" dirty="0" smtClean="0"/>
                        <a:t>Cattle, sheep, deer</a:t>
                      </a:r>
                      <a:endParaRPr lang="en-US" dirty="0"/>
                    </a:p>
                  </a:txBody>
                  <a:tcPr/>
                </a:tc>
                <a:tc>
                  <a:txBody>
                    <a:bodyPr/>
                    <a:lstStyle/>
                    <a:p>
                      <a:r>
                        <a:rPr lang="en-US" dirty="0" smtClean="0"/>
                        <a:t>Humans </a:t>
                      </a:r>
                      <a:endParaRPr lang="en-US" dirty="0"/>
                    </a:p>
                  </a:txBody>
                  <a:tcPr/>
                </a:tc>
              </a:tr>
              <a:tr h="573926">
                <a:tc>
                  <a:txBody>
                    <a:bodyPr/>
                    <a:lstStyle/>
                    <a:p>
                      <a:r>
                        <a:rPr lang="en-US" dirty="0" err="1" smtClean="0"/>
                        <a:t>Icterhaemorrhagiae</a:t>
                      </a:r>
                      <a:endParaRPr lang="en-US" dirty="0"/>
                    </a:p>
                  </a:txBody>
                  <a:tcPr/>
                </a:tc>
                <a:tc>
                  <a:txBody>
                    <a:bodyPr/>
                    <a:lstStyle/>
                    <a:p>
                      <a:r>
                        <a:rPr lang="en-US" dirty="0" smtClean="0"/>
                        <a:t>Rats </a:t>
                      </a:r>
                      <a:endParaRPr lang="en-US" dirty="0"/>
                    </a:p>
                  </a:txBody>
                  <a:tcPr/>
                </a:tc>
                <a:tc>
                  <a:txBody>
                    <a:bodyPr/>
                    <a:lstStyle/>
                    <a:p>
                      <a:r>
                        <a:rPr lang="en-US" dirty="0" smtClean="0"/>
                        <a:t>Domestic animals,</a:t>
                      </a:r>
                      <a:r>
                        <a:rPr lang="en-US" baseline="0" dirty="0" smtClean="0"/>
                        <a:t> humans</a:t>
                      </a:r>
                      <a:endParaRPr lang="en-US" dirty="0"/>
                    </a:p>
                  </a:txBody>
                  <a:tcPr/>
                </a:tc>
              </a:tr>
              <a:tr h="327958">
                <a:tc>
                  <a:txBody>
                    <a:bodyPr/>
                    <a:lstStyle/>
                    <a:p>
                      <a:r>
                        <a:rPr lang="en-US" dirty="0" smtClean="0"/>
                        <a:t>Pomona</a:t>
                      </a:r>
                      <a:endParaRPr lang="en-US" dirty="0"/>
                    </a:p>
                  </a:txBody>
                  <a:tcPr/>
                </a:tc>
                <a:tc>
                  <a:txBody>
                    <a:bodyPr/>
                    <a:lstStyle/>
                    <a:p>
                      <a:r>
                        <a:rPr lang="en-US" dirty="0" smtClean="0"/>
                        <a:t>Pigs, cattle</a:t>
                      </a:r>
                      <a:endParaRPr lang="en-US" dirty="0"/>
                    </a:p>
                  </a:txBody>
                  <a:tcPr/>
                </a:tc>
                <a:tc>
                  <a:txBody>
                    <a:bodyPr/>
                    <a:lstStyle/>
                    <a:p>
                      <a:r>
                        <a:rPr lang="en-US" dirty="0" smtClean="0"/>
                        <a:t>Sheep, horses, dogs</a:t>
                      </a:r>
                      <a:endParaRPr lang="en-US" dirty="0"/>
                    </a:p>
                  </a:txBody>
                  <a:tcPr/>
                </a:tc>
              </a:tr>
            </a:tbl>
          </a:graphicData>
        </a:graphic>
      </p:graphicFrame>
    </p:spTree>
    <p:extLst>
      <p:ext uri="{BB962C8B-B14F-4D97-AF65-F5344CB8AC3E}">
        <p14:creationId xmlns:p14="http://schemas.microsoft.com/office/powerpoint/2010/main" val="2822935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and pathogenicity</a:t>
            </a:r>
            <a:endParaRPr lang="en-US" dirty="0"/>
          </a:p>
        </p:txBody>
      </p:sp>
      <p:sp>
        <p:nvSpPr>
          <p:cNvPr id="3" name="Content Placeholder 2"/>
          <p:cNvSpPr>
            <a:spLocks noGrp="1"/>
          </p:cNvSpPr>
          <p:nvPr>
            <p:ph idx="1"/>
          </p:nvPr>
        </p:nvSpPr>
        <p:spPr/>
        <p:txBody>
          <a:bodyPr>
            <a:normAutofit lnSpcReduction="10000"/>
          </a:bodyPr>
          <a:lstStyle/>
          <a:p>
            <a:r>
              <a:rPr lang="en-US" sz="1600" b="1" dirty="0" err="1" smtClean="0"/>
              <a:t>Leptospires</a:t>
            </a:r>
            <a:r>
              <a:rPr lang="en-US" sz="1600" b="1" dirty="0" smtClean="0"/>
              <a:t> invade tissues through moist, softened skin or through mucous membranes; motility may aid tissue invasion.</a:t>
            </a:r>
          </a:p>
          <a:p>
            <a:r>
              <a:rPr lang="en-US" sz="1600" b="1" dirty="0" smtClean="0"/>
              <a:t>They spread throughout the body via the bloodstream but, following the appearance of antibodies about 10 days after infection, they are cleared from circulation.</a:t>
            </a:r>
          </a:p>
          <a:p>
            <a:r>
              <a:rPr lang="en-US" sz="1600" b="1" dirty="0" smtClean="0"/>
              <a:t>Some organisms may evade the immune response and persist in the body, principally in </a:t>
            </a:r>
            <a:r>
              <a:rPr lang="en-US" sz="1600" b="1" dirty="0" err="1" smtClean="0"/>
              <a:t>thr</a:t>
            </a:r>
            <a:r>
              <a:rPr lang="en-US" sz="1600" b="1" dirty="0" smtClean="0"/>
              <a:t> renal tubules but also </a:t>
            </a:r>
            <a:r>
              <a:rPr lang="en-US" sz="1600" b="1" dirty="0" err="1" smtClean="0"/>
              <a:t>imn</a:t>
            </a:r>
            <a:r>
              <a:rPr lang="en-US" sz="1600" b="1" dirty="0" smtClean="0"/>
              <a:t> the uterus, eye or meninges.</a:t>
            </a:r>
          </a:p>
          <a:p>
            <a:r>
              <a:rPr lang="en-US" sz="1600" b="1" dirty="0" smtClean="0"/>
              <a:t>Toxic components appear to be closely cell-associated and include outer membrane proteins. The LPS of </a:t>
            </a:r>
            <a:r>
              <a:rPr lang="en-US" sz="1600" b="1" dirty="0" err="1" smtClean="0"/>
              <a:t>leptospires</a:t>
            </a:r>
            <a:r>
              <a:rPr lang="en-US" sz="1600" b="1" dirty="0" smtClean="0"/>
              <a:t> has much less </a:t>
            </a:r>
            <a:r>
              <a:rPr lang="en-US" sz="1600" b="1" dirty="0" err="1" smtClean="0"/>
              <a:t>endotoxic</a:t>
            </a:r>
            <a:r>
              <a:rPr lang="en-US" sz="1600" b="1" dirty="0" smtClean="0"/>
              <a:t> activity than endotoxin of </a:t>
            </a:r>
            <a:r>
              <a:rPr lang="en-US" sz="1600" b="1" dirty="0" err="1" smtClean="0"/>
              <a:t>othetr</a:t>
            </a:r>
            <a:r>
              <a:rPr lang="en-US" sz="1600" b="1" dirty="0" smtClean="0"/>
              <a:t> Gram negative </a:t>
            </a:r>
            <a:r>
              <a:rPr lang="en-US" sz="1600" b="1" dirty="0" err="1" smtClean="0"/>
              <a:t>organsims</a:t>
            </a:r>
            <a:r>
              <a:rPr lang="en-US" sz="1600" b="1" dirty="0" smtClean="0"/>
              <a:t>.</a:t>
            </a:r>
          </a:p>
          <a:p>
            <a:r>
              <a:rPr lang="en-US" sz="1600" b="1" dirty="0" err="1" smtClean="0"/>
              <a:t>Leptospires</a:t>
            </a:r>
            <a:r>
              <a:rPr lang="en-US" sz="1600" b="1" dirty="0" smtClean="0"/>
              <a:t> can evade phagocytosis in the bloodstream, possibly by inducing macrophage apoptosis. It has been suggested that, following attachment to host cells, the organisms gain entry by receptor-mediated endocytosis.</a:t>
            </a:r>
          </a:p>
          <a:p>
            <a:r>
              <a:rPr lang="en-US" sz="1600" b="1" dirty="0" smtClean="0"/>
              <a:t>In susceptible animals, damage to red cell membranes and to endothelial cells along with hepatocellular injury produces </a:t>
            </a:r>
            <a:r>
              <a:rPr lang="en-US" sz="1600" b="1" dirty="0" err="1" smtClean="0"/>
              <a:t>haemolytic</a:t>
            </a:r>
            <a:r>
              <a:rPr lang="en-US" sz="1600" b="1" dirty="0" smtClean="0"/>
              <a:t> </a:t>
            </a:r>
            <a:r>
              <a:rPr lang="en-US" sz="1600" b="1" dirty="0" err="1" smtClean="0"/>
              <a:t>anaemia</a:t>
            </a:r>
            <a:r>
              <a:rPr lang="en-US" sz="1600" b="1" dirty="0" smtClean="0"/>
              <a:t>, jaundice, </a:t>
            </a:r>
            <a:r>
              <a:rPr lang="en-US" sz="1600" b="1" dirty="0" err="1" smtClean="0"/>
              <a:t>haemoglobinuria</a:t>
            </a:r>
            <a:r>
              <a:rPr lang="en-US" sz="1600" b="1" dirty="0" smtClean="0"/>
              <a:t> and </a:t>
            </a:r>
            <a:r>
              <a:rPr lang="en-US" sz="1600" b="1" dirty="0" err="1" smtClean="0"/>
              <a:t>haemorrhage</a:t>
            </a:r>
            <a:r>
              <a:rPr lang="en-US" sz="1600" b="1" dirty="0" smtClean="0"/>
              <a:t>, associated with acute leptospirosis.</a:t>
            </a:r>
          </a:p>
          <a:p>
            <a:r>
              <a:rPr lang="en-US" sz="1600" b="1" dirty="0" smtClean="0"/>
              <a:t>Pulmonary </a:t>
            </a:r>
            <a:r>
              <a:rPr lang="en-US" sz="1600" b="1" dirty="0" err="1" smtClean="0"/>
              <a:t>haemorrhage</a:t>
            </a:r>
            <a:r>
              <a:rPr lang="en-US" sz="1600" b="1" dirty="0" smtClean="0"/>
              <a:t> is a significant lesion in </a:t>
            </a:r>
            <a:r>
              <a:rPr lang="en-US" sz="1600" b="1" dirty="0" err="1" smtClean="0"/>
              <a:t>peracute</a:t>
            </a:r>
            <a:r>
              <a:rPr lang="en-US" sz="1600" b="1" dirty="0" smtClean="0"/>
              <a:t> cases of disease in humans.    </a:t>
            </a:r>
          </a:p>
          <a:p>
            <a:r>
              <a:rPr lang="en-US" sz="1600" b="1" dirty="0" smtClean="0"/>
              <a:t>Pathogenic </a:t>
            </a:r>
            <a:r>
              <a:rPr lang="en-US" sz="1600" b="1" dirty="0" err="1" smtClean="0"/>
              <a:t>leptospires</a:t>
            </a:r>
            <a:r>
              <a:rPr lang="en-US" sz="1600" b="1" dirty="0" smtClean="0"/>
              <a:t> contain many </a:t>
            </a:r>
            <a:r>
              <a:rPr lang="en-US" sz="1600" b="1" dirty="0" err="1" smtClean="0"/>
              <a:t>haemolysins</a:t>
            </a:r>
            <a:r>
              <a:rPr lang="en-US" sz="1600" b="1" dirty="0" smtClean="0"/>
              <a:t> including s[</a:t>
            </a:r>
            <a:r>
              <a:rPr lang="en-US" sz="1600" b="1" dirty="0" err="1" smtClean="0"/>
              <a:t>phingomyelinases</a:t>
            </a:r>
            <a:r>
              <a:rPr lang="en-US" sz="1600" b="1" dirty="0" smtClean="0"/>
              <a:t> which may be responsible in part for the lesions described.</a:t>
            </a:r>
            <a:endParaRPr lang="en-US" sz="1600" b="1" dirty="0"/>
          </a:p>
        </p:txBody>
      </p:sp>
    </p:spTree>
    <p:extLst>
      <p:ext uri="{BB962C8B-B14F-4D97-AF65-F5344CB8AC3E}">
        <p14:creationId xmlns:p14="http://schemas.microsoft.com/office/powerpoint/2010/main" val="3589616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infections</a:t>
            </a:r>
            <a:endParaRPr lang="en-US" dirty="0"/>
          </a:p>
        </p:txBody>
      </p:sp>
      <p:sp>
        <p:nvSpPr>
          <p:cNvPr id="3" name="Content Placeholder 2"/>
          <p:cNvSpPr>
            <a:spLocks noGrp="1"/>
          </p:cNvSpPr>
          <p:nvPr>
            <p:ph idx="1"/>
          </p:nvPr>
        </p:nvSpPr>
        <p:spPr/>
        <p:txBody>
          <a:bodyPr>
            <a:normAutofit lnSpcReduction="10000"/>
          </a:bodyPr>
          <a:lstStyle/>
          <a:p>
            <a:r>
              <a:rPr lang="en-US" dirty="0" smtClean="0"/>
              <a:t>Leptospirosis in cattle and sheep</a:t>
            </a:r>
          </a:p>
          <a:p>
            <a:pPr marL="0" indent="0">
              <a:buNone/>
            </a:pPr>
            <a:r>
              <a:rPr lang="en-US" sz="1800" b="1" dirty="0" smtClean="0"/>
              <a:t>Cattle are maintenance hosts for </a:t>
            </a:r>
            <a:r>
              <a:rPr lang="en-US" sz="1800" b="1" dirty="0" err="1" smtClean="0"/>
              <a:t>L.borgpetersenii</a:t>
            </a:r>
            <a:r>
              <a:rPr lang="en-US" sz="1800" b="1" dirty="0" smtClean="0"/>
              <a:t> </a:t>
            </a:r>
            <a:r>
              <a:rPr lang="en-US" sz="1800" b="1" dirty="0" err="1" smtClean="0"/>
              <a:t>serovar</a:t>
            </a:r>
            <a:r>
              <a:rPr lang="en-US" sz="1800" b="1" dirty="0" smtClean="0"/>
              <a:t> </a:t>
            </a:r>
            <a:r>
              <a:rPr lang="en-US" sz="1800" b="1" dirty="0" err="1" smtClean="0"/>
              <a:t>Hardjo</a:t>
            </a:r>
            <a:r>
              <a:rPr lang="en-US" sz="1800" b="1" dirty="0" smtClean="0"/>
              <a:t> </a:t>
            </a:r>
            <a:r>
              <a:rPr lang="en-US" sz="1800" b="1" dirty="0" err="1" smtClean="0"/>
              <a:t>L.interrogans</a:t>
            </a:r>
            <a:r>
              <a:rPr lang="en-US" sz="1800" b="1" dirty="0" smtClean="0"/>
              <a:t> </a:t>
            </a:r>
            <a:r>
              <a:rPr lang="en-US" sz="1800" b="1" dirty="0" err="1" smtClean="0"/>
              <a:t>serovar</a:t>
            </a:r>
            <a:r>
              <a:rPr lang="en-US" sz="1800" b="1" dirty="0" smtClean="0"/>
              <a:t> </a:t>
            </a:r>
            <a:r>
              <a:rPr lang="en-US" sz="1800" b="1" dirty="0" err="1" smtClean="0"/>
              <a:t>Hardjo</a:t>
            </a:r>
            <a:r>
              <a:rPr lang="en-US" sz="1800" b="1" dirty="0" smtClean="0"/>
              <a:t>. The latest </a:t>
            </a:r>
            <a:r>
              <a:rPr lang="en-US" sz="1800" b="1" dirty="0" err="1" smtClean="0"/>
              <a:t>serovar</a:t>
            </a:r>
            <a:r>
              <a:rPr lang="en-US" sz="1800" b="1" dirty="0" smtClean="0"/>
              <a:t> can cause sporadic cases in cattle and more virulent than that of </a:t>
            </a:r>
            <a:r>
              <a:rPr lang="en-US" sz="1800" b="1" dirty="0" err="1" smtClean="0"/>
              <a:t>borgpetersenii</a:t>
            </a:r>
            <a:r>
              <a:rPr lang="en-US" sz="1800" b="1" dirty="0" smtClean="0"/>
              <a:t>. Specially in heifers introduced for first time at calving to infected herd. Infection may result in abortions and stillbirths. The infection can be confirmed by demonstrating of antibodies in pairs of serum samples.</a:t>
            </a:r>
          </a:p>
          <a:p>
            <a:pPr marL="0" indent="0">
              <a:buNone/>
            </a:pPr>
            <a:r>
              <a:rPr lang="en-US" sz="1800" b="1" dirty="0" smtClean="0"/>
              <a:t>Infection with </a:t>
            </a:r>
            <a:r>
              <a:rPr lang="en-US" sz="1800" b="1" dirty="0" err="1" smtClean="0"/>
              <a:t>serovar</a:t>
            </a:r>
            <a:r>
              <a:rPr lang="en-US" sz="1800" b="1" dirty="0" smtClean="0"/>
              <a:t> </a:t>
            </a:r>
            <a:r>
              <a:rPr lang="en-US" sz="1800" b="1" dirty="0" err="1" smtClean="0"/>
              <a:t>Hardjo</a:t>
            </a:r>
            <a:r>
              <a:rPr lang="en-US" sz="1800" b="1" dirty="0" smtClean="0"/>
              <a:t> in sheep can cause abortion and </a:t>
            </a:r>
            <a:r>
              <a:rPr lang="en-US" sz="1800" b="1" dirty="0" err="1" smtClean="0"/>
              <a:t>agalactia</a:t>
            </a:r>
            <a:r>
              <a:rPr lang="en-US" sz="1800" b="1" dirty="0" smtClean="0"/>
              <a:t>. The use of </a:t>
            </a:r>
            <a:r>
              <a:rPr lang="en-US" sz="1800" b="1" dirty="0" err="1" smtClean="0"/>
              <a:t>dihydrostreptomycine</a:t>
            </a:r>
            <a:r>
              <a:rPr lang="en-US" sz="1800" b="1" dirty="0" smtClean="0"/>
              <a:t> and amoxicillin can be used to reduce excretion of micro-</a:t>
            </a:r>
            <a:r>
              <a:rPr lang="en-US" sz="1800" b="1" dirty="0" err="1" smtClean="0"/>
              <a:t>organsim</a:t>
            </a:r>
            <a:r>
              <a:rPr lang="en-US" sz="1800" b="1" dirty="0" smtClean="0"/>
              <a:t> in urine.</a:t>
            </a:r>
          </a:p>
          <a:p>
            <a:pPr marL="0" indent="0">
              <a:buNone/>
            </a:pPr>
            <a:r>
              <a:rPr lang="en-US" sz="1800" b="1" dirty="0" smtClean="0"/>
              <a:t>Monovalent and multivalent vaccines are available but may not protective.</a:t>
            </a:r>
          </a:p>
          <a:p>
            <a:pPr marL="0" indent="0">
              <a:buNone/>
            </a:pPr>
            <a:r>
              <a:rPr lang="en-US" sz="1800" b="1" dirty="0" smtClean="0"/>
              <a:t>Infection with </a:t>
            </a:r>
            <a:r>
              <a:rPr lang="en-US" sz="1800" b="1" dirty="0" err="1" smtClean="0"/>
              <a:t>serovar</a:t>
            </a:r>
            <a:r>
              <a:rPr lang="en-US" sz="1800" b="1" dirty="0" smtClean="0"/>
              <a:t> Pomona, </a:t>
            </a:r>
            <a:r>
              <a:rPr lang="en-US" sz="1800" b="1" dirty="0" err="1" smtClean="0"/>
              <a:t>Grippotyphosa</a:t>
            </a:r>
            <a:r>
              <a:rPr lang="en-US" sz="1800" b="1" dirty="0" smtClean="0"/>
              <a:t> and </a:t>
            </a:r>
            <a:r>
              <a:rPr lang="en-US" sz="1800" b="1" dirty="0" err="1" smtClean="0"/>
              <a:t>Icterhaemorrhagiae</a:t>
            </a:r>
            <a:r>
              <a:rPr lang="en-US" sz="1800" b="1" dirty="0" smtClean="0"/>
              <a:t> </a:t>
            </a:r>
            <a:r>
              <a:rPr lang="en-US" sz="1800" b="1" dirty="0" err="1" smtClean="0"/>
              <a:t>cancause</a:t>
            </a:r>
            <a:r>
              <a:rPr lang="en-US" sz="1800" b="1" dirty="0" smtClean="0"/>
              <a:t> serious disease particularly in calves and lambs. Infection is usually accompanied by pyrexia, </a:t>
            </a:r>
            <a:r>
              <a:rPr lang="en-US" sz="1800" b="1" dirty="0" err="1" smtClean="0"/>
              <a:t>haemoglobinurea</a:t>
            </a:r>
            <a:r>
              <a:rPr lang="en-US" sz="1800" b="1" dirty="0" smtClean="0"/>
              <a:t>, jaundice and </a:t>
            </a:r>
            <a:r>
              <a:rPr lang="en-US" sz="1800" b="1" dirty="0" err="1" smtClean="0"/>
              <a:t>anorexia.Renal</a:t>
            </a:r>
            <a:r>
              <a:rPr lang="en-US" sz="1800" b="1" dirty="0" smtClean="0"/>
              <a:t> damage resulted in </a:t>
            </a:r>
            <a:r>
              <a:rPr lang="en-US" sz="1800" b="1" dirty="0" err="1" smtClean="0"/>
              <a:t>uraemia</a:t>
            </a:r>
            <a:r>
              <a:rPr lang="en-US" sz="1800" b="1" dirty="0" smtClean="0"/>
              <a:t> and death.</a:t>
            </a:r>
          </a:p>
          <a:p>
            <a:pPr marL="0" indent="0">
              <a:buNone/>
            </a:pPr>
            <a:endParaRPr lang="en-US" sz="1800" b="1" dirty="0"/>
          </a:p>
        </p:txBody>
      </p:sp>
    </p:spTree>
    <p:extLst>
      <p:ext uri="{BB962C8B-B14F-4D97-AF65-F5344CB8AC3E}">
        <p14:creationId xmlns:p14="http://schemas.microsoft.com/office/powerpoint/2010/main" val="3511989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Leptospirosis in horses</a:t>
            </a:r>
            <a:endParaRPr lang="en-US" dirty="0"/>
          </a:p>
        </p:txBody>
      </p:sp>
      <p:sp>
        <p:nvSpPr>
          <p:cNvPr id="3" name="Content Placeholder 2"/>
          <p:cNvSpPr>
            <a:spLocks noGrp="1"/>
          </p:cNvSpPr>
          <p:nvPr>
            <p:ph idx="1"/>
          </p:nvPr>
        </p:nvSpPr>
        <p:spPr/>
        <p:txBody>
          <a:bodyPr>
            <a:normAutofit/>
          </a:bodyPr>
          <a:lstStyle/>
          <a:p>
            <a:r>
              <a:rPr lang="en-US" sz="1800" dirty="0" smtClean="0"/>
              <a:t>Infection with </a:t>
            </a:r>
            <a:r>
              <a:rPr lang="en-US" sz="1800" dirty="0" err="1" smtClean="0"/>
              <a:t>serovar</a:t>
            </a:r>
            <a:r>
              <a:rPr lang="en-US" sz="1800" dirty="0" smtClean="0"/>
              <a:t> Bratislava has been associated with abortion and </a:t>
            </a:r>
            <a:r>
              <a:rPr lang="en-US" sz="1800" dirty="0" err="1" smtClean="0"/>
              <a:t>stilbirth</a:t>
            </a:r>
            <a:r>
              <a:rPr lang="en-US" sz="1800" dirty="0" smtClean="0"/>
              <a:t> in horses but may be maintained in equine species.</a:t>
            </a:r>
          </a:p>
          <a:p>
            <a:r>
              <a:rPr lang="en-US" sz="1800" dirty="0" smtClean="0"/>
              <a:t>Clinical disease most often results from incidental infection with </a:t>
            </a:r>
            <a:r>
              <a:rPr lang="en-US" sz="1800" dirty="0" err="1" smtClean="0"/>
              <a:t>serovar</a:t>
            </a:r>
            <a:r>
              <a:rPr lang="en-US" sz="1800" dirty="0" smtClean="0"/>
              <a:t> Pomona and some other </a:t>
            </a:r>
            <a:r>
              <a:rPr lang="en-US" sz="1800" dirty="0" err="1" smtClean="0"/>
              <a:t>serovars</a:t>
            </a:r>
            <a:r>
              <a:rPr lang="en-US" sz="1800" dirty="0" smtClean="0"/>
              <a:t>.</a:t>
            </a:r>
          </a:p>
          <a:p>
            <a:r>
              <a:rPr lang="en-US" sz="1800" dirty="0" smtClean="0"/>
              <a:t>Signs include  abortion in mares and renal disease in young horses. Equine recurrent uveitis (periodic </a:t>
            </a:r>
            <a:r>
              <a:rPr lang="en-US" sz="1800" dirty="0" err="1" smtClean="0"/>
              <a:t>ophthalmia</a:t>
            </a:r>
            <a:r>
              <a:rPr lang="en-US" sz="1800" dirty="0" smtClean="0"/>
              <a:t>, “moon blindness”) may be manifestation of chronic leptospirosis in horses.</a:t>
            </a:r>
          </a:p>
          <a:p>
            <a:endParaRPr lang="en-US" sz="1800" dirty="0"/>
          </a:p>
          <a:p>
            <a:r>
              <a:rPr lang="en-US" sz="2800" b="1" dirty="0" smtClean="0"/>
              <a:t>Leptospirosis in pigs</a:t>
            </a:r>
          </a:p>
          <a:p>
            <a:pPr marL="0" indent="0">
              <a:buNone/>
            </a:pPr>
            <a:r>
              <a:rPr lang="en-US" sz="1800" dirty="0" smtClean="0"/>
              <a:t>Leptospirosis in pigs is usually caused by rodent-adapted </a:t>
            </a:r>
            <a:r>
              <a:rPr lang="en-US" sz="1800" dirty="0" err="1" smtClean="0"/>
              <a:t>serovars</a:t>
            </a:r>
            <a:r>
              <a:rPr lang="en-US" sz="1800" dirty="0" smtClean="0"/>
              <a:t> such as </a:t>
            </a:r>
            <a:r>
              <a:rPr lang="en-US" sz="1800" dirty="0" err="1" smtClean="0"/>
              <a:t>Icterohaemorrhagiae</a:t>
            </a:r>
            <a:r>
              <a:rPr lang="en-US" sz="1800" dirty="0" smtClean="0"/>
              <a:t> and </a:t>
            </a:r>
            <a:r>
              <a:rPr lang="en-US" sz="1800" dirty="0" err="1" smtClean="0"/>
              <a:t>Copenhageni</a:t>
            </a:r>
            <a:r>
              <a:rPr lang="en-US" sz="1800" dirty="0" smtClean="0"/>
              <a:t>. Theses </a:t>
            </a:r>
            <a:r>
              <a:rPr lang="en-US" sz="1800" dirty="0" err="1" smtClean="0"/>
              <a:t>serovars</a:t>
            </a:r>
            <a:r>
              <a:rPr lang="en-US" sz="1800" dirty="0" smtClean="0"/>
              <a:t> cause serious, sometimes fatal disease in young pigs with signs similar to those of acute leptospirosis in horses.</a:t>
            </a:r>
          </a:p>
          <a:p>
            <a:endParaRPr lang="en-US" sz="1800" dirty="0"/>
          </a:p>
        </p:txBody>
      </p:sp>
    </p:spTree>
    <p:extLst>
      <p:ext uri="{BB962C8B-B14F-4D97-AF65-F5344CB8AC3E}">
        <p14:creationId xmlns:p14="http://schemas.microsoft.com/office/powerpoint/2010/main" val="2412946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Leptospirosis in dogs and cats</a:t>
            </a:r>
            <a:endParaRPr lang="en-US" dirty="0"/>
          </a:p>
        </p:txBody>
      </p:sp>
      <p:sp>
        <p:nvSpPr>
          <p:cNvPr id="3" name="Content Placeholder 2"/>
          <p:cNvSpPr>
            <a:spLocks noGrp="1"/>
          </p:cNvSpPr>
          <p:nvPr>
            <p:ph idx="1"/>
          </p:nvPr>
        </p:nvSpPr>
        <p:spPr/>
        <p:txBody>
          <a:bodyPr>
            <a:normAutofit/>
          </a:bodyPr>
          <a:lstStyle/>
          <a:p>
            <a:r>
              <a:rPr lang="en-US" sz="1800" b="1" dirty="0" smtClean="0"/>
              <a:t>The </a:t>
            </a:r>
            <a:r>
              <a:rPr lang="en-US" sz="1800" b="1" dirty="0" err="1" smtClean="0"/>
              <a:t>serovars</a:t>
            </a:r>
            <a:r>
              <a:rPr lang="en-US" sz="1800" b="1" dirty="0" smtClean="0"/>
              <a:t> associated with leptospirosis in dogs are </a:t>
            </a:r>
            <a:r>
              <a:rPr lang="en-US" sz="1800" b="1" dirty="0" err="1" smtClean="0"/>
              <a:t>Canicola</a:t>
            </a:r>
            <a:r>
              <a:rPr lang="en-US" sz="1800" b="1" dirty="0" smtClean="0"/>
              <a:t> and </a:t>
            </a:r>
            <a:r>
              <a:rPr lang="en-US" sz="1800" b="1" dirty="0" err="1" smtClean="0"/>
              <a:t>Icterhaemorrhagiae</a:t>
            </a:r>
            <a:r>
              <a:rPr lang="en-US" sz="1800" b="1" dirty="0" smtClean="0"/>
              <a:t>. </a:t>
            </a:r>
            <a:r>
              <a:rPr lang="en-US" sz="1800" b="1" dirty="0" err="1" smtClean="0"/>
              <a:t>Grippotyphosa</a:t>
            </a:r>
            <a:r>
              <a:rPr lang="en-US" sz="1800" b="1" dirty="0" smtClean="0"/>
              <a:t>, </a:t>
            </a:r>
            <a:r>
              <a:rPr lang="en-US" sz="1800" b="1" dirty="0" err="1" smtClean="0"/>
              <a:t>Batislava</a:t>
            </a:r>
            <a:r>
              <a:rPr lang="en-US" sz="1800" b="1" dirty="0" smtClean="0"/>
              <a:t> and Pomona also are important pathogens for dogs. Infection is linked to season (late summer and early autumn) and most common in male dogs aged 4 to 7 years.</a:t>
            </a:r>
          </a:p>
          <a:p>
            <a:r>
              <a:rPr lang="en-US" sz="1800" b="1" dirty="0" err="1" smtClean="0"/>
              <a:t>Serovar</a:t>
            </a:r>
            <a:r>
              <a:rPr lang="en-US" sz="1800" b="1" dirty="0" smtClean="0"/>
              <a:t>  </a:t>
            </a:r>
            <a:r>
              <a:rPr lang="en-US" sz="1800" b="1" dirty="0" err="1" smtClean="0"/>
              <a:t>Canicola</a:t>
            </a:r>
            <a:r>
              <a:rPr lang="en-US" sz="1800" b="1" dirty="0" smtClean="0"/>
              <a:t>, which is host-adapted for dogs, causes severe renal disease in pups. </a:t>
            </a:r>
            <a:r>
              <a:rPr lang="en-US" sz="1800" b="1" dirty="0" smtClean="0"/>
              <a:t>Acute phase infection may lead to a chronic </a:t>
            </a:r>
            <a:r>
              <a:rPr lang="en-US" sz="1800" b="1" dirty="0" err="1" smtClean="0"/>
              <a:t>uraemic</a:t>
            </a:r>
            <a:r>
              <a:rPr lang="en-US" sz="1800" b="1" dirty="0" smtClean="0"/>
              <a:t> </a:t>
            </a:r>
            <a:r>
              <a:rPr lang="en-US" sz="1800" b="1" dirty="0" err="1" smtClean="0"/>
              <a:t>syndrom</a:t>
            </a:r>
            <a:r>
              <a:rPr lang="en-US" sz="1800" b="1" dirty="0" smtClean="0"/>
              <a:t>.</a:t>
            </a:r>
          </a:p>
          <a:p>
            <a:r>
              <a:rPr lang="en-US" sz="1800" b="1" dirty="0" smtClean="0"/>
              <a:t>Incidental canine infections caused by </a:t>
            </a:r>
            <a:r>
              <a:rPr lang="en-US" sz="1800" b="1" dirty="0" err="1" smtClean="0"/>
              <a:t>Icterohaemorrhagiae</a:t>
            </a:r>
            <a:r>
              <a:rPr lang="en-US" sz="1800" b="1" dirty="0" smtClean="0"/>
              <a:t>, </a:t>
            </a:r>
            <a:r>
              <a:rPr lang="en-US" sz="1800" b="1" dirty="0" err="1" smtClean="0"/>
              <a:t>Copenhageni</a:t>
            </a:r>
            <a:r>
              <a:rPr lang="en-US" sz="1800" b="1" dirty="0" smtClean="0"/>
              <a:t> or Pomona are characterized by acute </a:t>
            </a:r>
            <a:r>
              <a:rPr lang="en-US" sz="1800" b="1" dirty="0" err="1" smtClean="0"/>
              <a:t>haemorrhagic</a:t>
            </a:r>
            <a:r>
              <a:rPr lang="en-US" sz="1800" b="1" dirty="0" smtClean="0"/>
              <a:t> disease or </a:t>
            </a:r>
            <a:r>
              <a:rPr lang="en-US" sz="1800" b="1" dirty="0" err="1" smtClean="0"/>
              <a:t>subacute</a:t>
            </a:r>
            <a:r>
              <a:rPr lang="en-US" sz="1800" b="1" dirty="0" smtClean="0"/>
              <a:t> hepatic and renal failure. </a:t>
            </a:r>
            <a:r>
              <a:rPr lang="en-US" sz="1800" b="1" dirty="0" err="1" smtClean="0"/>
              <a:t>Serova</a:t>
            </a:r>
            <a:r>
              <a:rPr lang="en-US" sz="1800" b="1" dirty="0" smtClean="0"/>
              <a:t> </a:t>
            </a:r>
            <a:r>
              <a:rPr lang="en-US" sz="1800" b="1" dirty="0" err="1" smtClean="0"/>
              <a:t>Bratisalva</a:t>
            </a:r>
            <a:r>
              <a:rPr lang="en-US" sz="1800" b="1" dirty="0" smtClean="0"/>
              <a:t> is becoming adapted to dogs which may act as maintenance host.</a:t>
            </a:r>
          </a:p>
          <a:p>
            <a:r>
              <a:rPr lang="en-US" sz="1800" b="1" dirty="0" smtClean="0"/>
              <a:t>Although clinical leptospirosis is uncommon in cats, infections with a number of </a:t>
            </a:r>
            <a:r>
              <a:rPr lang="en-US" sz="1800" b="1" dirty="0" err="1" smtClean="0"/>
              <a:t>seerovars</a:t>
            </a:r>
            <a:r>
              <a:rPr lang="en-US" sz="1800" b="1" dirty="0" smtClean="0"/>
              <a:t> have been reported.</a:t>
            </a:r>
            <a:endParaRPr lang="en-US" sz="1800" b="1" dirty="0"/>
          </a:p>
        </p:txBody>
      </p:sp>
    </p:spTree>
    <p:extLst>
      <p:ext uri="{BB962C8B-B14F-4D97-AF65-F5344CB8AC3E}">
        <p14:creationId xmlns:p14="http://schemas.microsoft.com/office/powerpoint/2010/main" val="3987142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procedures</a:t>
            </a:r>
            <a:endParaRPr lang="en-US" dirty="0"/>
          </a:p>
        </p:txBody>
      </p:sp>
      <p:sp>
        <p:nvSpPr>
          <p:cNvPr id="3" name="Content Placeholder 2"/>
          <p:cNvSpPr>
            <a:spLocks noGrp="1"/>
          </p:cNvSpPr>
          <p:nvPr>
            <p:ph idx="1"/>
          </p:nvPr>
        </p:nvSpPr>
        <p:spPr/>
        <p:txBody>
          <a:bodyPr>
            <a:normAutofit fontScale="92500" lnSpcReduction="10000"/>
          </a:bodyPr>
          <a:lstStyle/>
          <a:p>
            <a:r>
              <a:rPr lang="en-US" sz="1800" b="1" i="1" dirty="0" smtClean="0"/>
              <a:t>1-Clinical signs, together with a history suggestive of exposure to contaminated urine, may suggest acute leptospirosis.</a:t>
            </a:r>
          </a:p>
          <a:p>
            <a:r>
              <a:rPr lang="en-US" sz="1800" b="1" i="1" dirty="0" smtClean="0"/>
              <a:t>2-Organisms may be detected in fresh urine by dark-field microscopy, but this technique is relatively insensitive.</a:t>
            </a:r>
          </a:p>
          <a:p>
            <a:r>
              <a:rPr lang="en-US" sz="1800" b="1" i="1" dirty="0" smtClean="0"/>
              <a:t>3-Leptospirosis may be isolated from the blood during the early days of infection and from urine approximately 2 weeks after initial infection either by culture in liquid medium or by animal inoculation.</a:t>
            </a:r>
          </a:p>
          <a:p>
            <a:r>
              <a:rPr lang="en-US" sz="1800" b="1" i="1" dirty="0" smtClean="0"/>
              <a:t>4-Slow-growing </a:t>
            </a:r>
            <a:r>
              <a:rPr lang="en-US" sz="1800" b="1" i="1" dirty="0" err="1" smtClean="0"/>
              <a:t>serovars</a:t>
            </a:r>
            <a:r>
              <a:rPr lang="en-US" sz="1800" b="1" i="1" dirty="0" smtClean="0"/>
              <a:t> such as </a:t>
            </a:r>
            <a:r>
              <a:rPr lang="en-US" sz="1800" b="1" i="1" dirty="0" err="1" smtClean="0"/>
              <a:t>Hardjo</a:t>
            </a:r>
            <a:r>
              <a:rPr lang="en-US" sz="1800" b="1" i="1" dirty="0" smtClean="0"/>
              <a:t> may require incubation for 6 months in liquid media at 30 C. </a:t>
            </a:r>
            <a:r>
              <a:rPr lang="en-US" sz="1800" b="1" i="1" dirty="0" err="1" smtClean="0"/>
              <a:t>Commpnly</a:t>
            </a:r>
            <a:r>
              <a:rPr lang="en-US" sz="1800" b="1" i="1" dirty="0" smtClean="0"/>
              <a:t> EMJH (</a:t>
            </a:r>
            <a:r>
              <a:rPr lang="en-US" sz="1800" b="1" i="1" dirty="0" err="1" smtClean="0"/>
              <a:t>Ellinghausen</a:t>
            </a:r>
            <a:r>
              <a:rPr lang="en-US" sz="1800" b="1" i="1" dirty="0" smtClean="0"/>
              <a:t>, McCullough, Johnson and Harris) medium, based on 1% bovine serum albumin and Tween 80 is used for isolation. Tween provides the long-chain fatty acids as nutrients  and albumin </a:t>
            </a:r>
            <a:r>
              <a:rPr lang="en-US" sz="1800" b="1" i="1" dirty="0" err="1" smtClean="0"/>
              <a:t>adsobs</a:t>
            </a:r>
            <a:r>
              <a:rPr lang="en-US" sz="1800" b="1" i="1" dirty="0" smtClean="0"/>
              <a:t> these compounds </a:t>
            </a:r>
            <a:r>
              <a:rPr lang="en-US" sz="1800" b="1" i="1" dirty="0" err="1" smtClean="0"/>
              <a:t>andc</a:t>
            </a:r>
            <a:r>
              <a:rPr lang="en-US" sz="1800" b="1" i="1" dirty="0" smtClean="0"/>
              <a:t> releases them slowly as they are toxic to the </a:t>
            </a:r>
            <a:r>
              <a:rPr lang="en-US" sz="1800" b="1" i="1" dirty="0" err="1" smtClean="0"/>
              <a:t>leptospires</a:t>
            </a:r>
            <a:r>
              <a:rPr lang="en-US" sz="1800" b="1" i="1" dirty="0" smtClean="0"/>
              <a:t> if present in high concentrations.</a:t>
            </a:r>
          </a:p>
          <a:p>
            <a:r>
              <a:rPr lang="en-US" sz="1800" b="1" i="1" dirty="0" smtClean="0"/>
              <a:t>5-Isolates should be identified by DNA typing and serology.</a:t>
            </a:r>
          </a:p>
          <a:p>
            <a:r>
              <a:rPr lang="en-US" sz="1800" b="1" i="1" dirty="0" smtClean="0"/>
              <a:t>6-The use of DNA hybridization and PCR</a:t>
            </a:r>
          </a:p>
          <a:p>
            <a:r>
              <a:rPr lang="en-US" sz="1800" b="1" i="1" dirty="0" smtClean="0"/>
              <a:t>7-Using of </a:t>
            </a:r>
            <a:r>
              <a:rPr lang="en-US" sz="1800" b="1" i="1" dirty="0" err="1" smtClean="0"/>
              <a:t>micrscopic</a:t>
            </a:r>
            <a:r>
              <a:rPr lang="en-US" sz="1800" b="1" i="1" dirty="0" smtClean="0"/>
              <a:t> agglutination test with care because of living organism.</a:t>
            </a:r>
          </a:p>
          <a:p>
            <a:r>
              <a:rPr lang="en-US" sz="1800" b="1" i="1" dirty="0" smtClean="0"/>
              <a:t>8-The use of ELISA</a:t>
            </a:r>
          </a:p>
          <a:p>
            <a:pPr marL="0" indent="0">
              <a:buNone/>
            </a:pPr>
            <a:endParaRPr lang="en-US" sz="1800" b="1" i="1" dirty="0"/>
          </a:p>
        </p:txBody>
      </p:sp>
    </p:spTree>
    <p:extLst>
      <p:ext uri="{BB962C8B-B14F-4D97-AF65-F5344CB8AC3E}">
        <p14:creationId xmlns:p14="http://schemas.microsoft.com/office/powerpoint/2010/main" val="374192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Spirichaetes</a:t>
            </a:r>
            <a:endParaRPr lang="en-US" dirty="0"/>
          </a:p>
        </p:txBody>
      </p:sp>
      <p:sp>
        <p:nvSpPr>
          <p:cNvPr id="3" name="Content Placeholder 2"/>
          <p:cNvSpPr>
            <a:spLocks noGrp="1"/>
          </p:cNvSpPr>
          <p:nvPr>
            <p:ph idx="1"/>
          </p:nvPr>
        </p:nvSpPr>
        <p:spPr/>
        <p:txBody>
          <a:bodyPr/>
          <a:lstStyle/>
          <a:p>
            <a:r>
              <a:rPr lang="en-US" dirty="0" smtClean="0"/>
              <a:t>Three families from the order </a:t>
            </a:r>
            <a:r>
              <a:rPr lang="en-US" dirty="0" err="1" smtClean="0"/>
              <a:t>Spirochaetales</a:t>
            </a:r>
            <a:r>
              <a:rPr lang="en-US" dirty="0" smtClean="0"/>
              <a:t> are of veterinary importance. These families are:</a:t>
            </a:r>
          </a:p>
          <a:p>
            <a:r>
              <a:rPr lang="en-US" dirty="0" smtClean="0"/>
              <a:t>1-Leptospiraceae</a:t>
            </a:r>
          </a:p>
          <a:p>
            <a:r>
              <a:rPr lang="en-US" dirty="0" smtClean="0"/>
              <a:t>2-Spirochaetaceae</a:t>
            </a:r>
          </a:p>
          <a:p>
            <a:r>
              <a:rPr lang="en-US" dirty="0" smtClean="0"/>
              <a:t>3-Brachyspiraceae</a:t>
            </a:r>
          </a:p>
          <a:p>
            <a:r>
              <a:rPr lang="en-US" dirty="0" err="1" smtClean="0"/>
              <a:t>Spirochaetes</a:t>
            </a:r>
            <a:r>
              <a:rPr lang="en-US" dirty="0" smtClean="0"/>
              <a:t> </a:t>
            </a:r>
            <a:r>
              <a:rPr lang="en-US" dirty="0" err="1" smtClean="0"/>
              <a:t>comprize</a:t>
            </a:r>
            <a:r>
              <a:rPr lang="en-US" dirty="0" smtClean="0"/>
              <a:t> </a:t>
            </a:r>
            <a:r>
              <a:rPr lang="en-US" dirty="0" err="1" smtClean="0"/>
              <a:t>helecal</a:t>
            </a:r>
            <a:r>
              <a:rPr lang="en-US" dirty="0" smtClean="0"/>
              <a:t> bacteria which share morphological and functional features.</a:t>
            </a:r>
            <a:endParaRPr lang="en-US" dirty="0"/>
          </a:p>
        </p:txBody>
      </p:sp>
    </p:spTree>
    <p:extLst>
      <p:ext uri="{BB962C8B-B14F-4D97-AF65-F5344CB8AC3E}">
        <p14:creationId xmlns:p14="http://schemas.microsoft.com/office/powerpoint/2010/main" val="2867866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a:t>
            </a:r>
            <a:endParaRPr lang="en-US" dirty="0"/>
          </a:p>
        </p:txBody>
      </p:sp>
      <p:sp>
        <p:nvSpPr>
          <p:cNvPr id="3" name="Content Placeholder 2"/>
          <p:cNvSpPr>
            <a:spLocks noGrp="1"/>
          </p:cNvSpPr>
          <p:nvPr>
            <p:ph idx="1"/>
          </p:nvPr>
        </p:nvSpPr>
        <p:spPr/>
        <p:txBody>
          <a:bodyPr/>
          <a:lstStyle/>
          <a:p>
            <a:r>
              <a:rPr lang="en-US" dirty="0" smtClean="0"/>
              <a:t>Order : </a:t>
            </a:r>
            <a:r>
              <a:rPr lang="en-US" i="1" dirty="0" err="1" smtClean="0"/>
              <a:t>Spirochaetales</a:t>
            </a:r>
            <a:endParaRPr lang="en-US" i="1" dirty="0" smtClean="0"/>
          </a:p>
          <a:p>
            <a:r>
              <a:rPr lang="en-US" dirty="0" smtClean="0"/>
              <a:t>Family : 					Genus</a:t>
            </a:r>
          </a:p>
          <a:p>
            <a:pPr marL="1371600" lvl="3" indent="0">
              <a:buNone/>
            </a:pPr>
            <a:r>
              <a:rPr lang="en-US" dirty="0"/>
              <a:t> </a:t>
            </a:r>
            <a:r>
              <a:rPr lang="en-US" dirty="0" smtClean="0"/>
              <a:t>      </a:t>
            </a:r>
            <a:r>
              <a:rPr lang="en-US" sz="2400" i="1" dirty="0" smtClean="0"/>
              <a:t>	</a:t>
            </a:r>
            <a:r>
              <a:rPr lang="en-US" sz="2400" i="1" dirty="0" err="1" smtClean="0"/>
              <a:t>Leptospiraceae</a:t>
            </a:r>
            <a:r>
              <a:rPr lang="en-US" sz="2400" i="1" dirty="0" smtClean="0"/>
              <a:t>  		</a:t>
            </a:r>
            <a:r>
              <a:rPr lang="en-US" sz="2400" i="1" dirty="0" err="1" smtClean="0"/>
              <a:t>Leptospira</a:t>
            </a:r>
            <a:endParaRPr lang="en-US" sz="2400" i="1" dirty="0" smtClean="0"/>
          </a:p>
          <a:p>
            <a:pPr marL="1371600" lvl="3" indent="0">
              <a:buNone/>
            </a:pPr>
            <a:r>
              <a:rPr lang="en-US" sz="2400" i="1" dirty="0"/>
              <a:t>	</a:t>
            </a:r>
            <a:r>
              <a:rPr lang="en-US" sz="2400" i="1" dirty="0" err="1" smtClean="0"/>
              <a:t>Spirochaetaceae</a:t>
            </a:r>
            <a:r>
              <a:rPr lang="en-US" sz="2400" i="1" dirty="0" smtClean="0"/>
              <a:t>		</a:t>
            </a:r>
            <a:r>
              <a:rPr lang="en-US" sz="2400" i="1" dirty="0" err="1" smtClean="0"/>
              <a:t>Borrelia</a:t>
            </a:r>
            <a:endParaRPr lang="en-US" sz="2400" i="1" dirty="0" smtClean="0"/>
          </a:p>
          <a:p>
            <a:pPr marL="1371600" lvl="3" indent="0">
              <a:buNone/>
            </a:pPr>
            <a:r>
              <a:rPr lang="en-US" sz="2400" i="1" dirty="0"/>
              <a:t>	</a:t>
            </a:r>
            <a:r>
              <a:rPr lang="en-US" sz="2400" i="1" dirty="0" smtClean="0"/>
              <a:t>				</a:t>
            </a:r>
            <a:r>
              <a:rPr lang="en-US" sz="2400" i="1" dirty="0" err="1" smtClean="0"/>
              <a:t>Treponema</a:t>
            </a:r>
            <a:endParaRPr lang="en-US" sz="2400" i="1" dirty="0" smtClean="0"/>
          </a:p>
          <a:p>
            <a:pPr marL="1371600" lvl="3" indent="0">
              <a:buNone/>
            </a:pPr>
            <a:r>
              <a:rPr lang="en-US" sz="2400" i="1" dirty="0"/>
              <a:t>	</a:t>
            </a:r>
            <a:r>
              <a:rPr lang="en-US" sz="2400" i="1" dirty="0" err="1" smtClean="0"/>
              <a:t>brachyspiraceae</a:t>
            </a:r>
            <a:r>
              <a:rPr lang="en-US" sz="2400" i="1" dirty="0" smtClean="0"/>
              <a:t>		</a:t>
            </a:r>
            <a:r>
              <a:rPr lang="en-US" sz="2400" i="1" dirty="0" err="1" smtClean="0"/>
              <a:t>Brachyspira</a:t>
            </a:r>
            <a:r>
              <a:rPr lang="en-US" dirty="0" smtClean="0"/>
              <a:t>		</a:t>
            </a:r>
          </a:p>
          <a:p>
            <a:pPr marL="1371600" lvl="3" indent="0">
              <a:buNone/>
            </a:pPr>
            <a:r>
              <a:rPr lang="en-US" dirty="0"/>
              <a:t>	</a:t>
            </a:r>
            <a:endParaRPr lang="en-US" dirty="0" smtClean="0"/>
          </a:p>
          <a:p>
            <a:pPr lvl="3"/>
            <a:endParaRPr lang="en-US" dirty="0"/>
          </a:p>
        </p:txBody>
      </p:sp>
    </p:spTree>
    <p:extLst>
      <p:ext uri="{BB962C8B-B14F-4D97-AF65-F5344CB8AC3E}">
        <p14:creationId xmlns:p14="http://schemas.microsoft.com/office/powerpoint/2010/main" val="1695456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Characteristic of </a:t>
            </a:r>
            <a:r>
              <a:rPr lang="en-US" dirty="0" err="1" smtClean="0"/>
              <a:t>Spirochaetes</a:t>
            </a:r>
            <a:endParaRPr lang="en-US" dirty="0"/>
          </a:p>
        </p:txBody>
      </p:sp>
      <p:sp>
        <p:nvSpPr>
          <p:cNvPr id="3" name="Content Placeholder 2"/>
          <p:cNvSpPr>
            <a:spLocks noGrp="1"/>
          </p:cNvSpPr>
          <p:nvPr>
            <p:ph idx="1"/>
          </p:nvPr>
        </p:nvSpPr>
        <p:spPr/>
        <p:txBody>
          <a:bodyPr>
            <a:normAutofit/>
          </a:bodyPr>
          <a:lstStyle/>
          <a:p>
            <a:r>
              <a:rPr lang="en-US" sz="1900" b="1" dirty="0" smtClean="0"/>
              <a:t>Spiral motile bacteria with </a:t>
            </a:r>
            <a:r>
              <a:rPr lang="en-US" sz="1900" b="1" dirty="0" err="1" smtClean="0"/>
              <a:t>endoflagella</a:t>
            </a:r>
            <a:endParaRPr lang="en-US" sz="1900" b="1" dirty="0" smtClean="0"/>
          </a:p>
          <a:p>
            <a:r>
              <a:rPr lang="en-US" sz="1900" b="1" dirty="0" smtClean="0"/>
              <a:t>Labile in the environment</a:t>
            </a:r>
          </a:p>
          <a:p>
            <a:r>
              <a:rPr lang="en-US" sz="1900" b="1" dirty="0" smtClean="0"/>
              <a:t>Gram negative but many stain poorly</a:t>
            </a:r>
          </a:p>
          <a:p>
            <a:r>
              <a:rPr lang="en-US" sz="1900" b="1" dirty="0" smtClean="0"/>
              <a:t>Some grow only on liquid media, most require specialized media</a:t>
            </a:r>
          </a:p>
          <a:p>
            <a:r>
              <a:rPr lang="en-US" sz="1900" b="1" dirty="0" smtClean="0"/>
              <a:t>Many produce zoonotic infections</a:t>
            </a:r>
          </a:p>
          <a:p>
            <a:r>
              <a:rPr lang="en-US" sz="1900" b="1" dirty="0" smtClean="0"/>
              <a:t>Pathogenic </a:t>
            </a:r>
            <a:r>
              <a:rPr lang="en-US" sz="1900" b="1" dirty="0" err="1" smtClean="0"/>
              <a:t>spirochaetes</a:t>
            </a:r>
            <a:r>
              <a:rPr lang="en-US" sz="1900" b="1" dirty="0" smtClean="0"/>
              <a:t> are difficult to culture</a:t>
            </a:r>
          </a:p>
          <a:p>
            <a:r>
              <a:rPr lang="en-US" sz="1900" b="1" dirty="0" smtClean="0"/>
              <a:t>Serological </a:t>
            </a:r>
            <a:r>
              <a:rPr lang="en-US" sz="1900" b="1" dirty="0" err="1" smtClean="0"/>
              <a:t>methodes</a:t>
            </a:r>
            <a:r>
              <a:rPr lang="en-US" sz="1900" b="1" dirty="0" smtClean="0"/>
              <a:t> are used for epidemiological investigations and clinical diagnosis.</a:t>
            </a:r>
          </a:p>
          <a:p>
            <a:endParaRPr lang="en-US" dirty="0" smtClean="0"/>
          </a:p>
          <a:p>
            <a:endParaRPr lang="en-US" dirty="0"/>
          </a:p>
        </p:txBody>
      </p:sp>
    </p:spTree>
    <p:extLst>
      <p:ext uri="{BB962C8B-B14F-4D97-AF65-F5344CB8AC3E}">
        <p14:creationId xmlns:p14="http://schemas.microsoft.com/office/powerpoint/2010/main" val="219974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Leptospira</a:t>
            </a:r>
            <a:r>
              <a:rPr lang="en-US" dirty="0" smtClean="0"/>
              <a:t> species</a:t>
            </a:r>
            <a:endParaRPr lang="en-US" dirty="0"/>
          </a:p>
        </p:txBody>
      </p:sp>
      <p:sp>
        <p:nvSpPr>
          <p:cNvPr id="3" name="Content Placeholder 2"/>
          <p:cNvSpPr>
            <a:spLocks noGrp="1"/>
          </p:cNvSpPr>
          <p:nvPr>
            <p:ph idx="1"/>
          </p:nvPr>
        </p:nvSpPr>
        <p:spPr/>
        <p:txBody>
          <a:bodyPr>
            <a:normAutofit/>
          </a:bodyPr>
          <a:lstStyle/>
          <a:p>
            <a:r>
              <a:rPr lang="en-US" sz="1800" dirty="0" smtClean="0"/>
              <a:t>Members of this species are motile helical bacteria (0.1 x 6-12µm) with hook-shaped </a:t>
            </a:r>
            <a:r>
              <a:rPr lang="en-US" sz="1800" dirty="0" err="1" smtClean="0"/>
              <a:t>emds</a:t>
            </a:r>
            <a:r>
              <a:rPr lang="en-US" sz="1800" dirty="0" smtClean="0"/>
              <a:t>.</a:t>
            </a:r>
          </a:p>
          <a:p>
            <a:r>
              <a:rPr lang="en-US" sz="1800" dirty="0" smtClean="0"/>
              <a:t>They have two circular chromosomes.</a:t>
            </a:r>
          </a:p>
          <a:p>
            <a:r>
              <a:rPr lang="en-US" sz="1800" dirty="0" smtClean="0"/>
              <a:t>Gram negative but they do not stain well with conventional bacteriological dyes.</a:t>
            </a:r>
          </a:p>
          <a:p>
            <a:r>
              <a:rPr lang="en-US" sz="1800" dirty="0" smtClean="0"/>
              <a:t>Usually visualized using dark-field microscopy.</a:t>
            </a:r>
          </a:p>
          <a:p>
            <a:r>
              <a:rPr lang="en-US" sz="1800" dirty="0" smtClean="0"/>
              <a:t>Silver impregnation and immunological staining techniques are used to demonstrate </a:t>
            </a:r>
            <a:r>
              <a:rPr lang="en-US" sz="1800" dirty="0" err="1" smtClean="0"/>
              <a:t>leptospires</a:t>
            </a:r>
            <a:r>
              <a:rPr lang="en-US" sz="1800" dirty="0" smtClean="0"/>
              <a:t>  in tissues,</a:t>
            </a:r>
          </a:p>
          <a:p>
            <a:r>
              <a:rPr lang="en-US" sz="1800" dirty="0" smtClean="0"/>
              <a:t>Found in aquatic environments</a:t>
            </a:r>
          </a:p>
          <a:p>
            <a:r>
              <a:rPr lang="en-US" sz="1800" dirty="0" smtClean="0"/>
              <a:t>Produce systemic infections in many species</a:t>
            </a:r>
          </a:p>
          <a:p>
            <a:r>
              <a:rPr lang="en-US" sz="1800" dirty="0" smtClean="0"/>
              <a:t>Culture in liquid media aerobically at 30 C</a:t>
            </a:r>
            <a:endParaRPr lang="en-US" sz="1800" dirty="0"/>
          </a:p>
        </p:txBody>
      </p:sp>
    </p:spTree>
    <p:extLst>
      <p:ext uri="{BB962C8B-B14F-4D97-AF65-F5344CB8AC3E}">
        <p14:creationId xmlns:p14="http://schemas.microsoft.com/office/powerpoint/2010/main" val="3017456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Usual </a:t>
            </a:r>
            <a:r>
              <a:rPr lang="en-US" dirty="0" err="1" smtClean="0"/>
              <a:t>habitate</a:t>
            </a:r>
            <a:endParaRPr lang="en-US" dirty="0"/>
          </a:p>
        </p:txBody>
      </p:sp>
      <p:sp>
        <p:nvSpPr>
          <p:cNvPr id="3" name="Content Placeholder 2"/>
          <p:cNvSpPr>
            <a:spLocks noGrp="1"/>
          </p:cNvSpPr>
          <p:nvPr>
            <p:ph idx="1"/>
          </p:nvPr>
        </p:nvSpPr>
        <p:spPr/>
        <p:txBody>
          <a:bodyPr/>
          <a:lstStyle/>
          <a:p>
            <a:r>
              <a:rPr lang="en-US" dirty="0" err="1" smtClean="0"/>
              <a:t>Leptospira</a:t>
            </a:r>
            <a:r>
              <a:rPr lang="en-US" dirty="0" smtClean="0"/>
              <a:t> can survive in ponds, rivers, surface waters, moist soil and mud when environment temperatures are moderate. pathogenic </a:t>
            </a:r>
            <a:r>
              <a:rPr lang="en-US" dirty="0" err="1" smtClean="0"/>
              <a:t>leptospires</a:t>
            </a:r>
            <a:r>
              <a:rPr lang="en-US" dirty="0" smtClean="0"/>
              <a:t> can persist in the renal tubules r in the </a:t>
            </a:r>
            <a:r>
              <a:rPr lang="en-US" dirty="0" err="1" smtClean="0"/>
              <a:t>etal</a:t>
            </a:r>
            <a:r>
              <a:rPr lang="en-US" dirty="0" smtClean="0"/>
              <a:t> tract of carrier </a:t>
            </a:r>
            <a:r>
              <a:rPr lang="en-US" dirty="0" smtClean="0"/>
              <a:t>animals</a:t>
            </a:r>
            <a:r>
              <a:rPr lang="en-US" dirty="0" smtClean="0"/>
              <a:t>. They can be </a:t>
            </a:r>
            <a:r>
              <a:rPr lang="en-US" dirty="0" err="1" smtClean="0"/>
              <a:t>transsmitted</a:t>
            </a:r>
            <a:r>
              <a:rPr lang="en-US" dirty="0" smtClean="0"/>
              <a:t> </a:t>
            </a:r>
            <a:r>
              <a:rPr lang="en-US" dirty="0" smtClean="0"/>
              <a:t>by direct contact and indirectly.</a:t>
            </a:r>
            <a:endParaRPr lang="en-US" dirty="0"/>
          </a:p>
        </p:txBody>
      </p:sp>
    </p:spTree>
    <p:extLst>
      <p:ext uri="{BB962C8B-B14F-4D97-AF65-F5344CB8AC3E}">
        <p14:creationId xmlns:p14="http://schemas.microsoft.com/office/powerpoint/2010/main" val="1651714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Differentiation of </a:t>
            </a:r>
            <a:r>
              <a:rPr lang="en-US" dirty="0" err="1" smtClean="0"/>
              <a:t>leptospira</a:t>
            </a:r>
            <a:r>
              <a:rPr lang="en-US" dirty="0" smtClean="0"/>
              <a:t> species</a:t>
            </a:r>
            <a:endParaRPr lang="en-US" dirty="0"/>
          </a:p>
        </p:txBody>
      </p:sp>
      <p:sp>
        <p:nvSpPr>
          <p:cNvPr id="3" name="Content Placeholder 2"/>
          <p:cNvSpPr>
            <a:spLocks noGrp="1"/>
          </p:cNvSpPr>
          <p:nvPr>
            <p:ph idx="1"/>
          </p:nvPr>
        </p:nvSpPr>
        <p:spPr/>
        <p:txBody>
          <a:bodyPr>
            <a:normAutofit lnSpcReduction="10000"/>
          </a:bodyPr>
          <a:lstStyle/>
          <a:p>
            <a:r>
              <a:rPr lang="en-US" dirty="0" err="1" smtClean="0"/>
              <a:t>Leptospira</a:t>
            </a:r>
            <a:r>
              <a:rPr lang="en-US" dirty="0" smtClean="0"/>
              <a:t> species (</a:t>
            </a:r>
            <a:r>
              <a:rPr lang="en-US" dirty="0" err="1" smtClean="0"/>
              <a:t>genospecies</a:t>
            </a:r>
            <a:r>
              <a:rPr lang="en-US" dirty="0" smtClean="0"/>
              <a:t>) are now classified by DNA homology, and within each species, various </a:t>
            </a:r>
            <a:r>
              <a:rPr lang="en-US" dirty="0" err="1" smtClean="0"/>
              <a:t>serovars</a:t>
            </a:r>
            <a:r>
              <a:rPr lang="en-US" dirty="0" smtClean="0"/>
              <a:t> are recognized on the basis of serological reactions. Currently, there are 20 recognized </a:t>
            </a:r>
            <a:r>
              <a:rPr lang="en-US" dirty="0" err="1" smtClean="0"/>
              <a:t>leptospiral</a:t>
            </a:r>
            <a:r>
              <a:rPr lang="en-US" dirty="0" smtClean="0"/>
              <a:t> species which can be classified into three groups:</a:t>
            </a:r>
          </a:p>
          <a:p>
            <a:pPr lvl="1"/>
            <a:r>
              <a:rPr lang="en-US" dirty="0" smtClean="0"/>
              <a:t>Pathogens </a:t>
            </a:r>
          </a:p>
          <a:p>
            <a:pPr lvl="1"/>
            <a:r>
              <a:rPr lang="en-US" dirty="0" smtClean="0"/>
              <a:t>Non-pathogens </a:t>
            </a:r>
          </a:p>
          <a:p>
            <a:pPr lvl="1"/>
            <a:r>
              <a:rPr lang="en-US" dirty="0" smtClean="0"/>
              <a:t>Organisms of uncertain pathogenicity</a:t>
            </a:r>
            <a:endParaRPr lang="en-US" dirty="0"/>
          </a:p>
        </p:txBody>
      </p:sp>
    </p:spTree>
    <p:extLst>
      <p:ext uri="{BB962C8B-B14F-4D97-AF65-F5344CB8AC3E}">
        <p14:creationId xmlns:p14="http://schemas.microsoft.com/office/powerpoint/2010/main" val="368149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a:bodyPr>
          <a:lstStyle/>
          <a:p>
            <a:r>
              <a:rPr lang="en-US" sz="1200" b="1" dirty="0" smtClean="0"/>
              <a:t>Pathogenic </a:t>
            </a:r>
            <a:r>
              <a:rPr lang="en-US" sz="1200" b="1" dirty="0" err="1" smtClean="0"/>
              <a:t>Leptospira</a:t>
            </a:r>
            <a:r>
              <a:rPr lang="en-US" sz="1200" b="1" dirty="0" smtClean="0"/>
              <a:t/>
            </a:r>
            <a:br>
              <a:rPr lang="en-US" sz="1200" b="1" dirty="0" smtClean="0"/>
            </a:br>
            <a:r>
              <a:rPr lang="en-US" sz="1200" b="1" dirty="0" err="1" smtClean="0"/>
              <a:t>Serovars</a:t>
            </a:r>
            <a:r>
              <a:rPr lang="en-US" sz="1200" b="1" dirty="0" smtClean="0"/>
              <a:t> of </a:t>
            </a:r>
            <a:r>
              <a:rPr lang="en-US" sz="1200" b="1" dirty="0" err="1" smtClean="0"/>
              <a:t>Leptospira</a:t>
            </a:r>
            <a:r>
              <a:rPr lang="en-US" sz="1200" b="1" dirty="0" smtClean="0"/>
              <a:t> which causes leptospirosis in domestic animals</a:t>
            </a:r>
            <a:endParaRPr lang="en-US" sz="1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4192274"/>
              </p:ext>
            </p:extLst>
          </p:nvPr>
        </p:nvGraphicFramePr>
        <p:xfrm>
          <a:off x="0" y="819512"/>
          <a:ext cx="9144000" cy="5250552"/>
        </p:xfrm>
        <a:graphic>
          <a:graphicData uri="http://schemas.openxmlformats.org/drawingml/2006/table">
            <a:tbl>
              <a:tblPr firstRow="1" bandRow="1">
                <a:tableStyleId>{5C22544A-7EE6-4342-B048-85BDC9FD1C3A}</a:tableStyleId>
              </a:tblPr>
              <a:tblGrid>
                <a:gridCol w="3059832"/>
                <a:gridCol w="2448272"/>
                <a:gridCol w="3635896"/>
              </a:tblGrid>
              <a:tr h="370840">
                <a:tc>
                  <a:txBody>
                    <a:bodyPr/>
                    <a:lstStyle/>
                    <a:p>
                      <a:r>
                        <a:rPr lang="en-US" sz="1200" b="1" dirty="0" err="1" smtClean="0"/>
                        <a:t>Serovar</a:t>
                      </a:r>
                      <a:endParaRPr lang="en-US" sz="1200" b="1" dirty="0"/>
                    </a:p>
                  </a:txBody>
                  <a:tcPr/>
                </a:tc>
                <a:tc>
                  <a:txBody>
                    <a:bodyPr/>
                    <a:lstStyle/>
                    <a:p>
                      <a:r>
                        <a:rPr lang="en-US" sz="1200" b="1" dirty="0" smtClean="0"/>
                        <a:t>Hosts</a:t>
                      </a:r>
                      <a:endParaRPr lang="en-US" sz="1200" b="1" dirty="0"/>
                    </a:p>
                  </a:txBody>
                  <a:tcPr/>
                </a:tc>
                <a:tc>
                  <a:txBody>
                    <a:bodyPr/>
                    <a:lstStyle/>
                    <a:p>
                      <a:r>
                        <a:rPr lang="en-US" sz="1200" b="1" dirty="0" smtClean="0"/>
                        <a:t>Clinical conditions</a:t>
                      </a:r>
                      <a:endParaRPr lang="en-US" sz="1200" b="1" dirty="0"/>
                    </a:p>
                  </a:txBody>
                  <a:tcPr/>
                </a:tc>
              </a:tr>
              <a:tr h="277232">
                <a:tc>
                  <a:txBody>
                    <a:bodyPr/>
                    <a:lstStyle/>
                    <a:p>
                      <a:r>
                        <a:rPr lang="en-US" sz="1200" b="1" dirty="0" err="1" smtClean="0"/>
                        <a:t>Leptospira</a:t>
                      </a:r>
                      <a:r>
                        <a:rPr lang="en-US" sz="1200" b="1" dirty="0" smtClean="0"/>
                        <a:t> </a:t>
                      </a:r>
                      <a:r>
                        <a:rPr lang="en-US" sz="1200" b="1" dirty="0" err="1" smtClean="0"/>
                        <a:t>borgpetersenii</a:t>
                      </a:r>
                      <a:r>
                        <a:rPr lang="en-US" sz="1200" b="1" dirty="0" smtClean="0"/>
                        <a:t> </a:t>
                      </a:r>
                      <a:r>
                        <a:rPr lang="en-US" sz="1200" b="1" dirty="0" err="1" smtClean="0"/>
                        <a:t>serovar</a:t>
                      </a:r>
                      <a:r>
                        <a:rPr lang="en-US" sz="1200" b="1" dirty="0" smtClean="0"/>
                        <a:t> </a:t>
                      </a:r>
                      <a:r>
                        <a:rPr lang="en-US" sz="1200" b="1" dirty="0" err="1" smtClean="0"/>
                        <a:t>Hardjo</a:t>
                      </a:r>
                      <a:endParaRPr lang="en-US" sz="1200" b="1" dirty="0"/>
                    </a:p>
                  </a:txBody>
                  <a:tcPr/>
                </a:tc>
                <a:tc>
                  <a:txBody>
                    <a:bodyPr/>
                    <a:lstStyle/>
                    <a:p>
                      <a:r>
                        <a:rPr lang="en-US" sz="1200" b="1" dirty="0" smtClean="0"/>
                        <a:t>Cattle , Sheep</a:t>
                      </a:r>
                      <a:endParaRPr lang="en-US" sz="1200" b="1" dirty="0"/>
                    </a:p>
                  </a:txBody>
                  <a:tcPr/>
                </a:tc>
                <a:tc>
                  <a:txBody>
                    <a:bodyPr/>
                    <a:lstStyle/>
                    <a:p>
                      <a:r>
                        <a:rPr lang="en-US" sz="1200" b="1" dirty="0" smtClean="0"/>
                        <a:t>Abortions, stillbirth, </a:t>
                      </a:r>
                      <a:r>
                        <a:rPr lang="en-US" sz="1200" b="1" dirty="0" err="1" smtClean="0"/>
                        <a:t>agalactia</a:t>
                      </a:r>
                      <a:endParaRPr lang="en-US" sz="1200" b="1" dirty="0"/>
                    </a:p>
                  </a:txBody>
                  <a:tcPr/>
                </a:tc>
              </a:tr>
              <a:tr h="288032">
                <a:tc>
                  <a:txBody>
                    <a:bodyPr/>
                    <a:lstStyle/>
                    <a:p>
                      <a:r>
                        <a:rPr lang="en-US" sz="1200" b="1" dirty="0" err="1" smtClean="0"/>
                        <a:t>L.interrogans</a:t>
                      </a:r>
                      <a:r>
                        <a:rPr lang="en-US" sz="1200" b="1" dirty="0" smtClean="0"/>
                        <a:t> </a:t>
                      </a:r>
                      <a:r>
                        <a:rPr lang="en-US" sz="1200" b="1" dirty="0" err="1" smtClean="0"/>
                        <a:t>serovar</a:t>
                      </a:r>
                      <a:r>
                        <a:rPr lang="en-US" sz="1200" b="1" dirty="0" smtClean="0"/>
                        <a:t> </a:t>
                      </a:r>
                      <a:r>
                        <a:rPr lang="en-US" sz="1200" b="1" dirty="0" err="1" smtClean="0"/>
                        <a:t>Hardjo</a:t>
                      </a:r>
                      <a:endParaRPr lang="en-US" sz="1200" b="1" dirty="0" smtClean="0"/>
                    </a:p>
                  </a:txBody>
                  <a:tcPr/>
                </a:tc>
                <a:tc>
                  <a:txBody>
                    <a:bodyPr/>
                    <a:lstStyle/>
                    <a:p>
                      <a:r>
                        <a:rPr lang="en-US" sz="1200" b="1" dirty="0" smtClean="0"/>
                        <a:t>Humans </a:t>
                      </a:r>
                      <a:endParaRPr lang="en-US" sz="1200" b="1" dirty="0"/>
                    </a:p>
                  </a:txBody>
                  <a:tcPr/>
                </a:tc>
                <a:tc>
                  <a:txBody>
                    <a:bodyPr/>
                    <a:lstStyle/>
                    <a:p>
                      <a:r>
                        <a:rPr lang="en-US" sz="1200" b="1" dirty="0" smtClean="0"/>
                        <a:t>Influenza-like illness; occasionally liver or kidney disease</a:t>
                      </a:r>
                      <a:endParaRPr lang="en-US" sz="1200" b="1" dirty="0"/>
                    </a:p>
                  </a:txBody>
                  <a:tcPr/>
                </a:tc>
              </a:tr>
              <a:tr h="288032">
                <a:tc>
                  <a:txBody>
                    <a:bodyPr/>
                    <a:lstStyle/>
                    <a:p>
                      <a:r>
                        <a:rPr lang="en-US" sz="1200" b="1" dirty="0" err="1" smtClean="0"/>
                        <a:t>L.borgpetersenii</a:t>
                      </a:r>
                      <a:r>
                        <a:rPr lang="en-US" sz="1200" b="1" dirty="0" smtClean="0"/>
                        <a:t> </a:t>
                      </a:r>
                      <a:r>
                        <a:rPr lang="en-US" sz="1200" b="1" dirty="0" err="1" smtClean="0"/>
                        <a:t>serovar</a:t>
                      </a:r>
                      <a:r>
                        <a:rPr lang="en-US" sz="1200" b="1" dirty="0" smtClean="0"/>
                        <a:t> </a:t>
                      </a:r>
                      <a:r>
                        <a:rPr lang="en-US" sz="1200" b="1" dirty="0" err="1" smtClean="0"/>
                        <a:t>Tarassovi</a:t>
                      </a:r>
                      <a:endParaRPr lang="en-US" sz="1200" b="1" dirty="0" smtClean="0"/>
                    </a:p>
                    <a:p>
                      <a:endParaRPr lang="en-US" sz="1200" b="1" dirty="0"/>
                    </a:p>
                  </a:txBody>
                  <a:tcPr/>
                </a:tc>
                <a:tc>
                  <a:txBody>
                    <a:bodyPr/>
                    <a:lstStyle/>
                    <a:p>
                      <a:r>
                        <a:rPr lang="en-US" sz="1200" b="1" dirty="0" smtClean="0"/>
                        <a:t>Pigs </a:t>
                      </a:r>
                      <a:endParaRPr lang="en-US" sz="1200" b="1" dirty="0"/>
                    </a:p>
                  </a:txBody>
                  <a:tcPr/>
                </a:tc>
                <a:tc>
                  <a:txBody>
                    <a:bodyPr/>
                    <a:lstStyle/>
                    <a:p>
                      <a:r>
                        <a:rPr lang="en-US" sz="1200" b="1" dirty="0" smtClean="0"/>
                        <a:t>Reproductive failure, abortion,</a:t>
                      </a:r>
                      <a:r>
                        <a:rPr lang="en-US" sz="1200" b="1" baseline="0" dirty="0" smtClean="0"/>
                        <a:t> stillbirth</a:t>
                      </a:r>
                      <a:endParaRPr lang="en-US" sz="1200" b="1" dirty="0"/>
                    </a:p>
                  </a:txBody>
                  <a:tcPr/>
                </a:tc>
              </a:tr>
              <a:tr h="370840">
                <a:tc>
                  <a:txBody>
                    <a:bodyPr/>
                    <a:lstStyle/>
                    <a:p>
                      <a:r>
                        <a:rPr lang="en-US" sz="1200" b="1" dirty="0" err="1" smtClean="0"/>
                        <a:t>L.Interrogans</a:t>
                      </a:r>
                      <a:r>
                        <a:rPr lang="en-US" sz="1200" b="1" dirty="0" smtClean="0"/>
                        <a:t> </a:t>
                      </a:r>
                      <a:r>
                        <a:rPr lang="en-US" sz="1200" b="1" dirty="0" err="1" smtClean="0"/>
                        <a:t>serovar</a:t>
                      </a:r>
                      <a:r>
                        <a:rPr lang="en-US" sz="1200" b="1" dirty="0" smtClean="0"/>
                        <a:t> Bratislava</a:t>
                      </a:r>
                      <a:endParaRPr lang="en-US" sz="1200" b="1" dirty="0"/>
                    </a:p>
                  </a:txBody>
                  <a:tcPr/>
                </a:tc>
                <a:tc>
                  <a:txBody>
                    <a:bodyPr/>
                    <a:lstStyle/>
                    <a:p>
                      <a:r>
                        <a:rPr lang="en-US" sz="1200" b="1" dirty="0" smtClean="0"/>
                        <a:t>Pigs, horses, dogs</a:t>
                      </a:r>
                      <a:endParaRPr lang="en-US" sz="1200" b="1" dirty="0"/>
                    </a:p>
                  </a:txBody>
                  <a:tcPr/>
                </a:tc>
                <a:tc>
                  <a:txBody>
                    <a:bodyPr/>
                    <a:lstStyle/>
                    <a:p>
                      <a:r>
                        <a:rPr lang="en-US" sz="1200" b="1" dirty="0" smtClean="0"/>
                        <a:t>Reproductive failure, abortion, stillbirth</a:t>
                      </a:r>
                      <a:endParaRPr lang="en-US" sz="1200" b="1" dirty="0"/>
                    </a:p>
                  </a:txBody>
                  <a:tcPr/>
                </a:tc>
              </a:tr>
              <a:tr h="370840">
                <a:tc>
                  <a:txBody>
                    <a:bodyPr/>
                    <a:lstStyle/>
                    <a:p>
                      <a:r>
                        <a:rPr lang="en-US" sz="1200" b="1" dirty="0" err="1" smtClean="0"/>
                        <a:t>L.Interrogans</a:t>
                      </a:r>
                      <a:r>
                        <a:rPr lang="en-US" sz="1200" b="1" dirty="0" smtClean="0"/>
                        <a:t> </a:t>
                      </a:r>
                      <a:r>
                        <a:rPr lang="en-US" sz="1200" b="1" dirty="0" err="1" smtClean="0"/>
                        <a:t>serovar</a:t>
                      </a:r>
                      <a:r>
                        <a:rPr lang="en-US" sz="1200" b="1" dirty="0" smtClean="0"/>
                        <a:t> </a:t>
                      </a:r>
                      <a:r>
                        <a:rPr lang="en-US" sz="1200" b="1" dirty="0" err="1" smtClean="0"/>
                        <a:t>Canicola</a:t>
                      </a:r>
                      <a:endParaRPr lang="en-US" sz="1200" b="1" dirty="0"/>
                    </a:p>
                  </a:txBody>
                  <a:tcPr/>
                </a:tc>
                <a:tc>
                  <a:txBody>
                    <a:bodyPr/>
                    <a:lstStyle/>
                    <a:p>
                      <a:r>
                        <a:rPr lang="en-US" sz="1200" b="1" dirty="0" smtClean="0"/>
                        <a:t>dogs</a:t>
                      </a:r>
                      <a:endParaRPr lang="en-US" sz="1200" b="1" dirty="0"/>
                    </a:p>
                  </a:txBody>
                  <a:tcPr/>
                </a:tc>
                <a:tc>
                  <a:txBody>
                    <a:bodyPr/>
                    <a:lstStyle/>
                    <a:p>
                      <a:r>
                        <a:rPr lang="en-US" sz="1200" b="1" dirty="0" smtClean="0"/>
                        <a:t>Acute nephritis in pups, chronic renal disease in adult</a:t>
                      </a:r>
                      <a:endParaRPr lang="en-US" sz="1200" b="1" dirty="0"/>
                    </a:p>
                  </a:txBody>
                  <a:tcPr/>
                </a:tc>
              </a:tr>
              <a:tr h="370840">
                <a:tc>
                  <a:txBody>
                    <a:bodyPr/>
                    <a:lstStyle/>
                    <a:p>
                      <a:endParaRPr lang="en-US" sz="1200" b="1"/>
                    </a:p>
                  </a:txBody>
                  <a:tcPr/>
                </a:tc>
                <a:tc>
                  <a:txBody>
                    <a:bodyPr/>
                    <a:lstStyle/>
                    <a:p>
                      <a:r>
                        <a:rPr lang="en-US" sz="1200" b="1" dirty="0" smtClean="0"/>
                        <a:t>Pigs </a:t>
                      </a:r>
                      <a:endParaRPr lang="en-US" sz="1200" b="1" dirty="0"/>
                    </a:p>
                  </a:txBody>
                  <a:tcPr/>
                </a:tc>
                <a:tc>
                  <a:txBody>
                    <a:bodyPr/>
                    <a:lstStyle/>
                    <a:p>
                      <a:r>
                        <a:rPr lang="en-US" sz="1200" b="1" dirty="0" smtClean="0"/>
                        <a:t>Abortion and stillbirth, Renal disease in young pigs</a:t>
                      </a:r>
                      <a:endParaRPr lang="en-US" sz="1200" b="1" dirty="0"/>
                    </a:p>
                  </a:txBody>
                  <a:tcPr/>
                </a:tc>
              </a:tr>
              <a:tr h="370840">
                <a:tc>
                  <a:txBody>
                    <a:bodyPr/>
                    <a:lstStyle/>
                    <a:p>
                      <a:r>
                        <a:rPr lang="en-US" sz="1200" b="1" dirty="0" err="1" smtClean="0"/>
                        <a:t>L.Interrogans</a:t>
                      </a:r>
                      <a:r>
                        <a:rPr lang="en-US" sz="1200" b="1" dirty="0" smtClean="0"/>
                        <a:t> </a:t>
                      </a:r>
                      <a:r>
                        <a:rPr lang="en-US" sz="1200" b="1" dirty="0" err="1" smtClean="0"/>
                        <a:t>serovar</a:t>
                      </a:r>
                      <a:r>
                        <a:rPr lang="en-US" sz="1200" b="1" dirty="0" smtClean="0"/>
                        <a:t> </a:t>
                      </a:r>
                      <a:r>
                        <a:rPr lang="en-US" sz="1200" b="1" dirty="0" err="1" smtClean="0"/>
                        <a:t>Grippotyphosa</a:t>
                      </a:r>
                      <a:endParaRPr lang="en-US" sz="1200" b="1" dirty="0"/>
                    </a:p>
                  </a:txBody>
                  <a:tcPr/>
                </a:tc>
                <a:tc>
                  <a:txBody>
                    <a:bodyPr/>
                    <a:lstStyle/>
                    <a:p>
                      <a:r>
                        <a:rPr lang="en-US" sz="1200" b="1" dirty="0" smtClean="0"/>
                        <a:t>Cattle, pigs, dogs</a:t>
                      </a:r>
                      <a:endParaRPr lang="en-US" sz="1200" b="1" dirty="0"/>
                    </a:p>
                  </a:txBody>
                  <a:tcPr/>
                </a:tc>
                <a:tc>
                  <a:txBody>
                    <a:bodyPr/>
                    <a:lstStyle/>
                    <a:p>
                      <a:r>
                        <a:rPr lang="en-US" sz="1200" b="1" dirty="0" err="1" smtClean="0"/>
                        <a:t>Septicaemic</a:t>
                      </a:r>
                      <a:r>
                        <a:rPr lang="en-US" sz="1200" b="1" dirty="0" smtClean="0"/>
                        <a:t> disease in young animals;</a:t>
                      </a:r>
                      <a:r>
                        <a:rPr lang="en-US" sz="1200" b="1" baseline="0" dirty="0" smtClean="0"/>
                        <a:t> abortion</a:t>
                      </a:r>
                      <a:endParaRPr lang="en-US" sz="1200" b="1" dirty="0"/>
                    </a:p>
                  </a:txBody>
                  <a:tcPr/>
                </a:tc>
              </a:tr>
              <a:tr h="370840">
                <a:tc>
                  <a:txBody>
                    <a:bodyPr/>
                    <a:lstStyle/>
                    <a:p>
                      <a:r>
                        <a:rPr lang="en-US" sz="1200" b="1" dirty="0" err="1" smtClean="0"/>
                        <a:t>L.Interrogans</a:t>
                      </a:r>
                      <a:r>
                        <a:rPr lang="en-US" sz="1200" b="1" dirty="0" smtClean="0"/>
                        <a:t> </a:t>
                      </a:r>
                      <a:r>
                        <a:rPr lang="en-US" sz="1200" b="1" dirty="0" err="1" smtClean="0"/>
                        <a:t>serovar</a:t>
                      </a:r>
                      <a:r>
                        <a:rPr lang="en-US" sz="1200" b="1" dirty="0" smtClean="0"/>
                        <a:t>  </a:t>
                      </a:r>
                      <a:r>
                        <a:rPr lang="en-US" sz="1200" b="1" dirty="0" err="1" smtClean="0"/>
                        <a:t>Icterohaemorrhagiae</a:t>
                      </a:r>
                      <a:endParaRPr lang="en-US" sz="1200" b="1" dirty="0"/>
                    </a:p>
                  </a:txBody>
                  <a:tcPr/>
                </a:tc>
                <a:tc>
                  <a:txBody>
                    <a:bodyPr/>
                    <a:lstStyle/>
                    <a:p>
                      <a:r>
                        <a:rPr lang="en-US" sz="1200" b="1" dirty="0" smtClean="0"/>
                        <a:t>Cattle, sheep, pigs</a:t>
                      </a:r>
                      <a:endParaRPr lang="en-US" sz="1200" b="1" dirty="0"/>
                    </a:p>
                  </a:txBody>
                  <a:tcPr/>
                </a:tc>
                <a:tc>
                  <a:txBody>
                    <a:bodyPr/>
                    <a:lstStyle/>
                    <a:p>
                      <a:r>
                        <a:rPr lang="en-US" sz="1200" b="1" dirty="0" smtClean="0"/>
                        <a:t>Acute </a:t>
                      </a:r>
                      <a:r>
                        <a:rPr lang="en-US" sz="1200" b="1" dirty="0" err="1" smtClean="0"/>
                        <a:t>septicaemic</a:t>
                      </a:r>
                      <a:r>
                        <a:rPr lang="en-US" sz="1200" b="1" dirty="0" smtClean="0"/>
                        <a:t> disease in calves</a:t>
                      </a:r>
                    </a:p>
                  </a:txBody>
                  <a:tcPr/>
                </a:tc>
              </a:tr>
              <a:tr h="370840">
                <a:tc>
                  <a:txBody>
                    <a:bodyPr/>
                    <a:lstStyle/>
                    <a:p>
                      <a:endParaRPr lang="en-US" sz="1200" b="1" dirty="0"/>
                    </a:p>
                  </a:txBody>
                  <a:tcPr/>
                </a:tc>
                <a:tc>
                  <a:txBody>
                    <a:bodyPr/>
                    <a:lstStyle/>
                    <a:p>
                      <a:r>
                        <a:rPr lang="en-US" sz="1200" b="1" dirty="0" smtClean="0"/>
                        <a:t>Dogs, humans</a:t>
                      </a:r>
                      <a:endParaRPr lang="en-US" sz="1200" b="1" dirty="0"/>
                    </a:p>
                  </a:txBody>
                  <a:tcPr/>
                </a:tc>
                <a:tc>
                  <a:txBody>
                    <a:bodyPr/>
                    <a:lstStyle/>
                    <a:p>
                      <a:r>
                        <a:rPr lang="en-US" sz="1200" b="1" dirty="0" err="1" smtClean="0"/>
                        <a:t>Peracute</a:t>
                      </a:r>
                      <a:r>
                        <a:rPr lang="en-US" sz="1200" b="1" dirty="0" smtClean="0"/>
                        <a:t> and acute disease; acute hepatitis with </a:t>
                      </a:r>
                      <a:r>
                        <a:rPr lang="en-US" sz="1200" b="1" dirty="0" err="1" smtClean="0"/>
                        <a:t>jundice</a:t>
                      </a:r>
                      <a:endParaRPr lang="en-US" sz="1200" b="1" dirty="0" smtClean="0"/>
                    </a:p>
                  </a:txBody>
                  <a:tcPr/>
                </a:tc>
              </a:tr>
              <a:tr h="370840">
                <a:tc>
                  <a:txBody>
                    <a:bodyPr/>
                    <a:lstStyle/>
                    <a:p>
                      <a:r>
                        <a:rPr lang="en-US" sz="1200" b="1" dirty="0" err="1" smtClean="0"/>
                        <a:t>L.Interrogans</a:t>
                      </a:r>
                      <a:r>
                        <a:rPr lang="en-US" sz="1200" b="1" dirty="0" smtClean="0"/>
                        <a:t> </a:t>
                      </a:r>
                      <a:r>
                        <a:rPr lang="en-US" sz="1200" b="1" dirty="0" err="1" smtClean="0"/>
                        <a:t>serovar</a:t>
                      </a:r>
                      <a:r>
                        <a:rPr lang="en-US" sz="1200" b="1" dirty="0" smtClean="0"/>
                        <a:t> </a:t>
                      </a:r>
                      <a:r>
                        <a:rPr lang="en-US" sz="1200" b="1" dirty="0" err="1" smtClean="0"/>
                        <a:t>Copenhageni</a:t>
                      </a:r>
                      <a:endParaRPr lang="en-US" sz="1200" b="1" dirty="0"/>
                    </a:p>
                  </a:txBody>
                  <a:tcPr/>
                </a:tc>
                <a:tc>
                  <a:txBody>
                    <a:bodyPr/>
                    <a:lstStyle/>
                    <a:p>
                      <a:r>
                        <a:rPr lang="en-US" sz="1200" b="1" dirty="0" smtClean="0"/>
                        <a:t>Domestic animals and</a:t>
                      </a:r>
                      <a:r>
                        <a:rPr lang="en-US" sz="1200" b="1" baseline="0" dirty="0" smtClean="0"/>
                        <a:t> humans</a:t>
                      </a:r>
                      <a:endParaRPr lang="en-US" sz="1200" b="1" dirty="0"/>
                    </a:p>
                  </a:txBody>
                  <a:tcPr/>
                </a:tc>
                <a:tc>
                  <a:txBody>
                    <a:bodyPr/>
                    <a:lstStyle/>
                    <a:p>
                      <a:r>
                        <a:rPr lang="en-US" sz="1200" b="1" dirty="0" err="1" smtClean="0"/>
                        <a:t>Peracute</a:t>
                      </a:r>
                      <a:r>
                        <a:rPr lang="en-US" sz="1200" b="1" dirty="0" smtClean="0"/>
                        <a:t> and acute diseases; abortion in animals</a:t>
                      </a:r>
                      <a:endParaRPr lang="en-US" sz="1200" b="1" dirty="0"/>
                    </a:p>
                  </a:txBody>
                  <a:tcPr/>
                </a:tc>
              </a:tr>
              <a:tr h="337448">
                <a:tc>
                  <a:txBody>
                    <a:bodyPr/>
                    <a:lstStyle/>
                    <a:p>
                      <a:r>
                        <a:rPr lang="en-US" sz="1200" b="1" dirty="0" err="1" smtClean="0"/>
                        <a:t>L.Interrogans</a:t>
                      </a:r>
                      <a:r>
                        <a:rPr lang="en-US" sz="1200" b="1" dirty="0" smtClean="0"/>
                        <a:t> </a:t>
                      </a:r>
                      <a:r>
                        <a:rPr lang="en-US" sz="1200" b="1" dirty="0" err="1" smtClean="0"/>
                        <a:t>serovar</a:t>
                      </a:r>
                      <a:r>
                        <a:rPr lang="en-US" sz="1200" b="1" dirty="0" smtClean="0"/>
                        <a:t> Pomona</a:t>
                      </a:r>
                      <a:endParaRPr lang="en-US" sz="1200" b="1" dirty="0"/>
                    </a:p>
                  </a:txBody>
                  <a:tcPr/>
                </a:tc>
                <a:tc>
                  <a:txBody>
                    <a:bodyPr/>
                    <a:lstStyle/>
                    <a:p>
                      <a:r>
                        <a:rPr lang="en-US" sz="1200" b="1" dirty="0" smtClean="0"/>
                        <a:t>Cattle, sheep</a:t>
                      </a:r>
                      <a:endParaRPr lang="en-US" sz="1200" b="1" dirty="0"/>
                    </a:p>
                  </a:txBody>
                  <a:tcPr/>
                </a:tc>
                <a:tc>
                  <a:txBody>
                    <a:bodyPr/>
                    <a:lstStyle/>
                    <a:p>
                      <a:r>
                        <a:rPr lang="en-US" sz="1200" b="1" dirty="0" smtClean="0"/>
                        <a:t>Acute </a:t>
                      </a:r>
                      <a:r>
                        <a:rPr lang="en-US" sz="1200" b="1" dirty="0" err="1" smtClean="0"/>
                        <a:t>haemolytic</a:t>
                      </a:r>
                      <a:r>
                        <a:rPr lang="en-US" sz="1200" b="1" dirty="0" smtClean="0"/>
                        <a:t> disease in calves and lambs; abortions</a:t>
                      </a:r>
                      <a:endParaRPr lang="en-US" sz="1200" b="1" dirty="0"/>
                    </a:p>
                  </a:txBody>
                  <a:tcPr/>
                </a:tc>
              </a:tr>
              <a:tr h="254640">
                <a:tc>
                  <a:txBody>
                    <a:bodyPr/>
                    <a:lstStyle/>
                    <a:p>
                      <a:endParaRPr lang="en-US" sz="1200" b="1" dirty="0"/>
                    </a:p>
                  </a:txBody>
                  <a:tcPr/>
                </a:tc>
                <a:tc>
                  <a:txBody>
                    <a:bodyPr/>
                    <a:lstStyle/>
                    <a:p>
                      <a:r>
                        <a:rPr lang="en-US" sz="1200" b="1" dirty="0" smtClean="0"/>
                        <a:t>Pigs </a:t>
                      </a:r>
                      <a:endParaRPr lang="en-US" sz="1200" b="1" dirty="0"/>
                    </a:p>
                  </a:txBody>
                  <a:tcPr/>
                </a:tc>
                <a:tc>
                  <a:txBody>
                    <a:bodyPr/>
                    <a:lstStyle/>
                    <a:p>
                      <a:r>
                        <a:rPr lang="en-US" sz="1200" b="1" dirty="0" smtClean="0"/>
                        <a:t>Reproductive failure; </a:t>
                      </a:r>
                      <a:r>
                        <a:rPr lang="en-US" sz="1200" b="1" dirty="0" err="1" smtClean="0"/>
                        <a:t>septicaemia</a:t>
                      </a:r>
                      <a:r>
                        <a:rPr lang="en-US" sz="1200" b="1" dirty="0" smtClean="0"/>
                        <a:t> in piglets</a:t>
                      </a:r>
                      <a:endParaRPr lang="en-US" sz="1200" b="1" dirty="0"/>
                    </a:p>
                  </a:txBody>
                  <a:tcPr/>
                </a:tc>
              </a:tr>
              <a:tr h="226640">
                <a:tc>
                  <a:txBody>
                    <a:bodyPr/>
                    <a:lstStyle/>
                    <a:p>
                      <a:endParaRPr lang="en-US" sz="1200" b="1" dirty="0"/>
                    </a:p>
                  </a:txBody>
                  <a:tcPr/>
                </a:tc>
                <a:tc>
                  <a:txBody>
                    <a:bodyPr/>
                    <a:lstStyle/>
                    <a:p>
                      <a:r>
                        <a:rPr lang="en-US" sz="1200" b="1" dirty="0" smtClean="0"/>
                        <a:t>Horses </a:t>
                      </a:r>
                      <a:endParaRPr lang="en-US" sz="1200" b="1" dirty="0"/>
                    </a:p>
                  </a:txBody>
                  <a:tcPr/>
                </a:tc>
                <a:tc>
                  <a:txBody>
                    <a:bodyPr/>
                    <a:lstStyle/>
                    <a:p>
                      <a:r>
                        <a:rPr lang="en-US" sz="1200" b="1" dirty="0" smtClean="0"/>
                        <a:t>Abortions, periodic</a:t>
                      </a:r>
                      <a:r>
                        <a:rPr lang="en-US" sz="1200" b="1" baseline="0" dirty="0" smtClean="0"/>
                        <a:t> </a:t>
                      </a:r>
                      <a:r>
                        <a:rPr lang="en-US" sz="1200" b="1" baseline="0" dirty="0" err="1" smtClean="0"/>
                        <a:t>ophthalmia</a:t>
                      </a:r>
                      <a:endParaRPr lang="en-US" sz="1200" b="1" dirty="0"/>
                    </a:p>
                  </a:txBody>
                  <a:tcPr/>
                </a:tc>
              </a:tr>
            </a:tbl>
          </a:graphicData>
        </a:graphic>
      </p:graphicFrame>
    </p:spTree>
    <p:extLst>
      <p:ext uri="{BB962C8B-B14F-4D97-AF65-F5344CB8AC3E}">
        <p14:creationId xmlns:p14="http://schemas.microsoft.com/office/powerpoint/2010/main" val="2961208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Epidemiology </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err="1" smtClean="0"/>
              <a:t>Leptospira</a:t>
            </a:r>
            <a:r>
              <a:rPr lang="en-US" dirty="0" smtClean="0"/>
              <a:t> is worldwide in its distribution, but some </a:t>
            </a:r>
            <a:r>
              <a:rPr lang="en-US" dirty="0" err="1" smtClean="0"/>
              <a:t>serovars</a:t>
            </a:r>
            <a:r>
              <a:rPr lang="en-US" dirty="0" smtClean="0"/>
              <a:t> are of a limited </a:t>
            </a:r>
            <a:r>
              <a:rPr lang="en-US" dirty="0" err="1" smtClean="0"/>
              <a:t>geografical</a:t>
            </a:r>
            <a:r>
              <a:rPr lang="en-US" dirty="0" smtClean="0"/>
              <a:t> distribution. Mostly they have two types of most, maintenance host and incidental host.</a:t>
            </a:r>
          </a:p>
          <a:p>
            <a:pPr lvl="1"/>
            <a:r>
              <a:rPr lang="en-US" dirty="0" smtClean="0"/>
              <a:t>Maintenance host acquires mild or subclinical infection and is often followed by prolonged excretion of </a:t>
            </a:r>
            <a:r>
              <a:rPr lang="en-US" dirty="0" err="1" smtClean="0"/>
              <a:t>Leptospira</a:t>
            </a:r>
            <a:r>
              <a:rPr lang="en-US" dirty="0" smtClean="0"/>
              <a:t> in urine. They are the main source of environmental contamination and natural transmission to other animal species.</a:t>
            </a:r>
          </a:p>
          <a:p>
            <a:pPr lvl="1"/>
            <a:r>
              <a:rPr lang="en-US" dirty="0" smtClean="0"/>
              <a:t>Incident hosts are those animals show low susceptibility to infection and get acute or clinical infection from contaminated sources or maintenance host.</a:t>
            </a:r>
          </a:p>
          <a:p>
            <a:pPr lvl="1"/>
            <a:r>
              <a:rPr lang="en-US" dirty="0" err="1" smtClean="0"/>
              <a:t>Serovars</a:t>
            </a:r>
            <a:r>
              <a:rPr lang="en-US" dirty="0" smtClean="0"/>
              <a:t> of </a:t>
            </a:r>
            <a:r>
              <a:rPr lang="en-US" dirty="0" err="1" smtClean="0"/>
              <a:t>L.borgpetersenii</a:t>
            </a:r>
            <a:r>
              <a:rPr lang="en-US" dirty="0" smtClean="0"/>
              <a:t> do not survive in the environment in comparison to </a:t>
            </a:r>
            <a:r>
              <a:rPr lang="en-US" dirty="0" err="1" smtClean="0"/>
              <a:t>serovars</a:t>
            </a:r>
            <a:r>
              <a:rPr lang="en-US" dirty="0" smtClean="0"/>
              <a:t> of </a:t>
            </a:r>
            <a:r>
              <a:rPr lang="en-US" dirty="0" err="1" smtClean="0"/>
              <a:t>L.interrogans</a:t>
            </a:r>
            <a:r>
              <a:rPr lang="en-US" dirty="0" smtClean="0"/>
              <a:t>  which show prolonged survival in suitable </a:t>
            </a:r>
            <a:r>
              <a:rPr lang="en-US" dirty="0" err="1" smtClean="0"/>
              <a:t>habitate</a:t>
            </a:r>
            <a:r>
              <a:rPr lang="en-US" dirty="0" smtClean="0"/>
              <a:t>. </a:t>
            </a:r>
            <a:endParaRPr lang="en-US" dirty="0"/>
          </a:p>
        </p:txBody>
      </p:sp>
    </p:spTree>
    <p:extLst>
      <p:ext uri="{BB962C8B-B14F-4D97-AF65-F5344CB8AC3E}">
        <p14:creationId xmlns:p14="http://schemas.microsoft.com/office/powerpoint/2010/main" val="1112769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TotalTime>
  <Words>1379</Words>
  <Application>Microsoft Office PowerPoint</Application>
  <PresentationFormat>On-screen Show (4:3)</PresentationFormat>
  <Paragraphs>142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Spirochaetes</vt:lpstr>
      <vt:lpstr>Spirichaetes</vt:lpstr>
      <vt:lpstr>Classification</vt:lpstr>
      <vt:lpstr>General Characteristic of Spirochaetes</vt:lpstr>
      <vt:lpstr>Leptospira species</vt:lpstr>
      <vt:lpstr>Usual habitate</vt:lpstr>
      <vt:lpstr>Differentiation of leptospira species</vt:lpstr>
      <vt:lpstr>Pathogenic Leptospira Serovars of Leptospira which causes leptospirosis in domestic animals</vt:lpstr>
      <vt:lpstr>Epidemiology </vt:lpstr>
      <vt:lpstr>Maintenance and incidental hosts for important serovars of Leptospira  interrogans</vt:lpstr>
      <vt:lpstr>Pathogenesis and pathogenicity</vt:lpstr>
      <vt:lpstr>Clinical infections</vt:lpstr>
      <vt:lpstr>Leptospirosis in horses</vt:lpstr>
      <vt:lpstr>Leptospirosis in dogs and cats</vt:lpstr>
      <vt:lpstr>Diagnostic procedures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Spirochaetes</dc:title>
  <dc:creator>van</dc:creator>
  <cp:lastModifiedBy>van</cp:lastModifiedBy>
  <cp:revision>39</cp:revision>
  <dcterms:created xsi:type="dcterms:W3CDTF">2015-03-06T18:12:27Z</dcterms:created>
  <dcterms:modified xsi:type="dcterms:W3CDTF">2015-03-09T21:05:05Z</dcterms:modified>
</cp:coreProperties>
</file>